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8" r:id="rId2"/>
    <p:sldId id="333" r:id="rId3"/>
    <p:sldId id="324" r:id="rId4"/>
    <p:sldId id="334" r:id="rId5"/>
    <p:sldId id="280" r:id="rId6"/>
    <p:sldId id="279" r:id="rId7"/>
    <p:sldId id="283" r:id="rId8"/>
    <p:sldId id="321" r:id="rId9"/>
    <p:sldId id="317" r:id="rId10"/>
    <p:sldId id="318" r:id="rId11"/>
    <p:sldId id="284" r:id="rId12"/>
    <p:sldId id="316" r:id="rId13"/>
    <p:sldId id="286" r:id="rId14"/>
    <p:sldId id="332" r:id="rId15"/>
    <p:sldId id="314" r:id="rId1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a Bewer" initials="FB" lastIdx="5" clrIdx="0"/>
  <p:cmAuthor id="2" name="Bourgarit" initials="Bourgarit" lastIdx="1" clrIdx="1"/>
  <p:cmAuthor id="3" name="PD" initials="R2" lastIdx="12" clrIdx="2">
    <p:extLst/>
  </p:cmAuthor>
  <p:cmAuthor id="4" name="PD" initials="R2 [2]" lastIdx="1" clrIdx="3">
    <p:extLst/>
  </p:cmAuthor>
  <p:cmAuthor id="5" name="PD" initials="R2 [3]" lastIdx="1" clrIdx="4">
    <p:extLst/>
  </p:cmAuthor>
  <p:cmAuthor id="6" name="PD" initials="R2 [4]" lastIdx="1" clrIdx="5">
    <p:extLst/>
  </p:cmAuthor>
  <p:cmAuthor id="7" name="PD" initials="R2 [5]" lastIdx="1" clrIdx="6">
    <p:extLst/>
  </p:cmAuthor>
  <p:cmAuthor id="8" name="PD" initials="R2 [6]" lastIdx="1" clrIdx="7">
    <p:extLst/>
  </p:cmAuthor>
  <p:cmAuthor id="9" name="PD" initials="R2 [7]" lastIdx="1" clrIdx="8">
    <p:extLst/>
  </p:cmAuthor>
  <p:cmAuthor id="10" name="PD" initials="R2 [8]" lastIdx="1" clrIdx="9">
    <p:extLst/>
  </p:cmAuthor>
  <p:cmAuthor id="11" name="PD" initials="R2 [9]" lastIdx="1" clrIdx="10">
    <p:extLst/>
  </p:cmAuthor>
  <p:cmAuthor id="12" name="PD" initials="R2 [10]" lastIdx="1" clrIdx="11">
    <p:extLst/>
  </p:cmAuthor>
  <p:cmAuthor id="13" name="PD" initials="R2 [11]" lastIdx="1" clrIdx="12">
    <p:extLst/>
  </p:cmAuthor>
  <p:cmAuthor id="14" name="PD" initials="R2 [12]" lastIdx="1" clrIdx="13">
    <p:extLst/>
  </p:cmAuthor>
  <p:cmAuthor id="15" name="PD" initials="R2 [13]" lastIdx="1" clrIdx="14">
    <p:extLst/>
  </p:cmAuthor>
  <p:cmAuthor id="16" name="PD" initials="R2 [14]" lastIdx="1" clrIdx="15">
    <p:extLst/>
  </p:cmAuthor>
  <p:cmAuthor id="17" name="PD" initials="R2 [15]" lastIdx="1" clrIdx="16">
    <p:extLst/>
  </p:cmAuthor>
  <p:cmAuthor id="18" name="PD" initials="R2 [16]" lastIdx="1" clrIdx="17">
    <p:extLst/>
  </p:cmAuthor>
  <p:cmAuthor id="19" name="PD" initials="R2 [17]" lastIdx="1" clrIdx="18">
    <p:extLst/>
  </p:cmAuthor>
  <p:cmAuthor id="20" name="PD" initials="R2 [18]" lastIdx="1" clrIdx="19">
    <p:extLst/>
  </p:cmAuthor>
  <p:cmAuthor id="21" name="PD" initials="R2 [19]" lastIdx="1" clrIdx="20">
    <p:extLst/>
  </p:cmAuthor>
  <p:cmAuthor id="22" name="Bewer, Francesca" initials="BF" lastIdx="9" clrIdx="2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2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09" autoAdjust="0"/>
    <p:restoredTop sz="94647"/>
  </p:normalViewPr>
  <p:slideViewPr>
    <p:cSldViewPr>
      <p:cViewPr varScale="1">
        <p:scale>
          <a:sx n="57" d="100"/>
          <a:sy n="57" d="100"/>
        </p:scale>
        <p:origin x="532" y="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2" dt="2019-03-20T23:38:00.339" idx="2">
    <p:pos x="4207" y="1013"/>
    <p:text>Actually, David, there was some question about the bound core in the arm of the abundance... which pointed to possible lasagna...</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3-29T16:08:45.929" idx="10">
    <p:pos x="2779" y="468"/>
    <p:text>Do we need to translate the sculptures?</p:text>
    <p:extLst mod="1">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8B5A6-449D-4570-AE30-93396A967866}" type="datetimeFigureOut">
              <a:rPr lang="en-US"/>
              <a:pPr/>
              <a:t>8/22/2019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9D5B35-F4CB-4338-A91C-5A1A8E7850EF}" type="slidenum">
              <a:rPr lang="en-US"/>
              <a:pPr/>
              <a:t>‹#›</a:t>
            </a:fld>
            <a:endParaRPr lang="en-US"/>
          </a:p>
        </p:txBody>
      </p:sp>
    </p:spTree>
    <p:extLst>
      <p:ext uri="{BB962C8B-B14F-4D97-AF65-F5344CB8AC3E}">
        <p14:creationId xmlns:p14="http://schemas.microsoft.com/office/powerpoint/2010/main" val="125316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1</a:t>
            </a:fld>
            <a:endParaRPr lang="en-US"/>
          </a:p>
        </p:txBody>
      </p:sp>
    </p:spTree>
    <p:extLst>
      <p:ext uri="{BB962C8B-B14F-4D97-AF65-F5344CB8AC3E}">
        <p14:creationId xmlns:p14="http://schemas.microsoft.com/office/powerpoint/2010/main" val="4222368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9D5B35-F4CB-4338-A91C-5A1A8E7850EF}" type="slidenum">
              <a:rPr lang="en-US"/>
              <a:pPr/>
              <a:t>2</a:t>
            </a:fld>
            <a:endParaRPr lang="en-US"/>
          </a:p>
        </p:txBody>
      </p:sp>
    </p:spTree>
    <p:extLst>
      <p:ext uri="{BB962C8B-B14F-4D97-AF65-F5344CB8AC3E}">
        <p14:creationId xmlns:p14="http://schemas.microsoft.com/office/powerpoint/2010/main" val="114970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EA65FAA-7AF2-4F77-8504-24CCDA47C03A}" type="slidenum">
              <a:rPr lang="fr-FR" smtClean="0"/>
              <a:pPr/>
              <a:t>3</a:t>
            </a:fld>
            <a:endParaRPr lang="fr-FR"/>
          </a:p>
        </p:txBody>
      </p:sp>
    </p:spTree>
    <p:extLst>
      <p:ext uri="{BB962C8B-B14F-4D97-AF65-F5344CB8AC3E}">
        <p14:creationId xmlns:p14="http://schemas.microsoft.com/office/powerpoint/2010/main" val="650929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EA65FAA-7AF2-4F77-8504-24CCDA47C03A}" type="slidenum">
              <a:rPr lang="fr-FR" smtClean="0"/>
              <a:pPr/>
              <a:t>5</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EA65FAA-7AF2-4F77-8504-24CCDA47C03A}" type="slidenum">
              <a:rPr lang="fr-FR" smtClean="0"/>
              <a:pPr/>
              <a:t>6</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EA65FAA-7AF2-4F77-8504-24CCDA47C03A}" type="slidenum">
              <a:rPr lang="fr-FR" smtClean="0"/>
              <a:pPr/>
              <a:t>7</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EA65FAA-7AF2-4F77-8504-24CCDA47C03A}" type="slidenum">
              <a:rPr lang="fr-FR" smtClean="0"/>
              <a:pPr/>
              <a:t>8</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a:t>Sable = </a:t>
            </a:r>
            <a:r>
              <a:rPr lang="en-US" err="1"/>
              <a:t>ossature</a:t>
            </a:r>
            <a:r>
              <a:rPr lang="en-US"/>
              <a:t> du </a:t>
            </a:r>
            <a:r>
              <a:rPr lang="en-US" err="1"/>
              <a:t>matériau</a:t>
            </a:r>
            <a:r>
              <a:rPr lang="en-US"/>
              <a:t> </a:t>
            </a:r>
            <a:r>
              <a:rPr lang="en-US" err="1"/>
              <a:t>argileux</a:t>
            </a:r>
            <a:endParaRPr lang="en-US"/>
          </a:p>
          <a:p>
            <a:endParaRPr lang="en-US"/>
          </a:p>
          <a:p>
            <a:r>
              <a:rPr lang="en-US" err="1"/>
              <a:t>Dégraissant</a:t>
            </a:r>
            <a:r>
              <a:rPr lang="en-US"/>
              <a:t> </a:t>
            </a:r>
            <a:r>
              <a:rPr lang="en-US" err="1"/>
              <a:t>organique</a:t>
            </a:r>
            <a:r>
              <a:rPr lang="en-US"/>
              <a:t> = </a:t>
            </a:r>
            <a:r>
              <a:rPr lang="en-US" err="1"/>
              <a:t>création</a:t>
            </a:r>
            <a:r>
              <a:rPr lang="en-US"/>
              <a:t> d’un </a:t>
            </a:r>
            <a:r>
              <a:rPr lang="en-US" err="1"/>
              <a:t>réseau</a:t>
            </a:r>
            <a:r>
              <a:rPr lang="en-US"/>
              <a:t> de </a:t>
            </a:r>
            <a:r>
              <a:rPr lang="en-US" err="1"/>
              <a:t>porosité</a:t>
            </a:r>
            <a:r>
              <a:rPr lang="en-US"/>
              <a:t> indispensable pour la circulation des </a:t>
            </a:r>
            <a:r>
              <a:rPr lang="en-US" err="1"/>
              <a:t>gaz</a:t>
            </a:r>
            <a:r>
              <a:rPr lang="en-US"/>
              <a:t> </a:t>
            </a:r>
            <a:r>
              <a:rPr lang="en-US" err="1"/>
              <a:t>lors</a:t>
            </a:r>
            <a:r>
              <a:rPr lang="en-US"/>
              <a:t> de la </a:t>
            </a:r>
            <a:r>
              <a:rPr lang="en-US" err="1"/>
              <a:t>coulée</a:t>
            </a:r>
            <a:r>
              <a:rPr lang="en-US"/>
              <a:t> du </a:t>
            </a:r>
            <a:r>
              <a:rPr lang="en-US" err="1"/>
              <a:t>métal</a:t>
            </a:r>
            <a:endParaRPr lang="en-US"/>
          </a:p>
          <a:p>
            <a:endParaRPr lang="fr-FR"/>
          </a:p>
        </p:txBody>
      </p:sp>
      <p:sp>
        <p:nvSpPr>
          <p:cNvPr id="4" name="Espace réservé du numéro de diapositive 3"/>
          <p:cNvSpPr>
            <a:spLocks noGrp="1"/>
          </p:cNvSpPr>
          <p:nvPr>
            <p:ph type="sldNum" sz="quarter" idx="10"/>
          </p:nvPr>
        </p:nvSpPr>
        <p:spPr/>
        <p:txBody>
          <a:bodyPr/>
          <a:lstStyle/>
          <a:p>
            <a:fld id="{A56C5EA6-299E-43AA-BC32-A06E97527464}" type="slidenum">
              <a:rPr lang="fr-FR" smtClean="0"/>
              <a:pPr/>
              <a:t>9</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EA65FAA-7AF2-4F77-8504-24CCDA47C03A}" type="slidenum">
              <a:rPr lang="fr-FR" smtClean="0"/>
              <a:pPr/>
              <a:t>11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1B71C037-7052-4D70-B38B-BAAD23B0B456}" type="datetime1">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D067AC1A-1D07-49A0-A251-9E748E267C4D}" type="datetime1">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53EFD4F-9B56-411F-96E2-E3A0D562A78F}" type="datetime1">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de section">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a:xfrm>
            <a:off x="7010400" y="6492875"/>
            <a:ext cx="2133600" cy="365125"/>
          </a:xfrm>
          <a:prstGeom prst="rect">
            <a:avLst/>
          </a:prstGeom>
        </p:spPr>
        <p:txBody>
          <a:bodyPr/>
          <a:lstStyle/>
          <a:p>
            <a:fld id="{4B32A5A5-8ADC-4767-92AE-B87759DAA593}" type="slidenum">
              <a:rPr lang="fr-FR" smtClean="0"/>
              <a:pPr/>
              <a:t>‹#›</a:t>
            </a:fld>
            <a:endParaRPr lang="fr-FR"/>
          </a:p>
        </p:txBody>
      </p:sp>
      <p:sp>
        <p:nvSpPr>
          <p:cNvPr id="7" name="Rectangle 6"/>
          <p:cNvSpPr/>
          <p:nvPr userDrawn="1"/>
        </p:nvSpPr>
        <p:spPr>
          <a:xfrm>
            <a:off x="0" y="0"/>
            <a:ext cx="9144000" cy="1124744"/>
          </a:xfrm>
          <a:prstGeom prst="rect">
            <a:avLst/>
          </a:prstGeom>
          <a:solidFill>
            <a:schemeClr val="bg1">
              <a:alpha val="58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prstClr val="black"/>
              </a:solidFill>
            </a:endParaRPr>
          </a:p>
        </p:txBody>
      </p:sp>
      <p:sp>
        <p:nvSpPr>
          <p:cNvPr id="3" name="Espace réservé du texte 2"/>
          <p:cNvSpPr>
            <a:spLocks noGrp="1"/>
          </p:cNvSpPr>
          <p:nvPr>
            <p:ph type="body" idx="1"/>
          </p:nvPr>
        </p:nvSpPr>
        <p:spPr>
          <a:xfrm>
            <a:off x="0" y="1"/>
            <a:ext cx="9144000" cy="1323439"/>
          </a:xfrm>
        </p:spPr>
        <p:txBody>
          <a:bodyPr wrap="square">
            <a:spAutoFit/>
          </a:bodyPr>
          <a:lstStyle>
            <a:lvl1pPr marL="0" indent="0" algn="ctr" defTabSz="914400" rtl="0" eaLnBrk="1" latinLnBrk="0" hangingPunct="1">
              <a:buNone/>
              <a:defRPr lang="fr-FR" sz="4000" b="1" kern="1200" dirty="0" smtClean="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7" name="Rectangle 6"/>
          <p:cNvSpPr/>
          <p:nvPr userDrawn="1"/>
        </p:nvSpPr>
        <p:spPr>
          <a:xfrm>
            <a:off x="0" y="0"/>
            <a:ext cx="9144000" cy="1124744"/>
          </a:xfrm>
          <a:prstGeom prst="rect">
            <a:avLst/>
          </a:prstGeom>
          <a:solidFill>
            <a:schemeClr val="bg1">
              <a:alpha val="58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prstClr val="black"/>
              </a:solidFill>
            </a:endParaRPr>
          </a:p>
        </p:txBody>
      </p:sp>
      <p:sp>
        <p:nvSpPr>
          <p:cNvPr id="3" name="Espace réservé du contenu 2"/>
          <p:cNvSpPr>
            <a:spLocks noGrp="1"/>
          </p:cNvSpPr>
          <p:nvPr>
            <p:ph idx="1"/>
          </p:nvPr>
        </p:nvSpPr>
        <p:spPr/>
        <p:txBody>
          <a:bodyPr/>
          <a:lstStyle>
            <a:lvl1pPr>
              <a:defRPr>
                <a:latin typeface="+mn-lt"/>
                <a:cs typeface="Times New Roman" pitchFamily="18" charset="0"/>
              </a:defRPr>
            </a:lvl1pPr>
            <a:lvl2pPr>
              <a:defRPr>
                <a:latin typeface="+mn-lt"/>
                <a:cs typeface="Times New Roman" pitchFamily="18" charset="0"/>
              </a:defRPr>
            </a:lvl2pPr>
            <a:lvl3pPr>
              <a:defRPr>
                <a:latin typeface="+mn-lt"/>
                <a:cs typeface="Times New Roman" pitchFamily="18" charset="0"/>
              </a:defRPr>
            </a:lvl3pPr>
            <a:lvl4pPr>
              <a:defRPr>
                <a:latin typeface="+mn-lt"/>
                <a:cs typeface="Times New Roman" pitchFamily="18" charset="0"/>
              </a:defRPr>
            </a:lvl4pPr>
            <a:lvl5pPr>
              <a:defRPr>
                <a:latin typeface="+mn-lt"/>
                <a:cs typeface="Times New Roman" pitchFamily="18"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B7C30FF8-42D2-4E00-88AD-7FFE44EE5D72}" type="datetime1">
              <a:rPr lang="fr-FR" smtClean="0">
                <a:solidFill>
                  <a:prstClr val="black">
                    <a:tint val="75000"/>
                  </a:prstClr>
                </a:solidFill>
              </a:rPr>
              <a:pPr/>
              <a:t>22/08/2019</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cxnSp>
        <p:nvCxnSpPr>
          <p:cNvPr id="9" name="Connecteur droit 8"/>
          <p:cNvCxnSpPr/>
          <p:nvPr userDrawn="1"/>
        </p:nvCxnSpPr>
        <p:spPr>
          <a:xfrm>
            <a:off x="1547664" y="72008"/>
            <a:ext cx="0" cy="9807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re 1"/>
          <p:cNvSpPr txBox="1">
            <a:spLocks/>
          </p:cNvSpPr>
          <p:nvPr userDrawn="1"/>
        </p:nvSpPr>
        <p:spPr>
          <a:xfrm>
            <a:off x="0" y="0"/>
            <a:ext cx="1547664" cy="1143000"/>
          </a:xfrm>
          <a:prstGeom prst="rect">
            <a:avLst/>
          </a:prstGeom>
        </p:spPr>
        <p:txBody>
          <a:bodyPr vert="horz" lIns="91440" tIns="45720" rIns="91440" bIns="45720" rtlCol="0" anchor="ctr">
            <a:noAutofit/>
          </a:bodyPr>
          <a:lstStyle/>
          <a:p>
            <a:pPr algn="ctr">
              <a:spcBef>
                <a:spcPct val="0"/>
              </a:spcBef>
              <a:defRPr/>
            </a:pPr>
            <a:endParaRPr lang="fr-FR" sz="2400" b="1">
              <a:solidFill>
                <a:prstClr val="white">
                  <a:lumMod val="75000"/>
                </a:prstClr>
              </a:solidFill>
            </a:endParaRPr>
          </a:p>
        </p:txBody>
      </p:sp>
      <p:sp>
        <p:nvSpPr>
          <p:cNvPr id="10" name="Espace réservé du numéro de diapositive 5"/>
          <p:cNvSpPr>
            <a:spLocks noGrp="1"/>
          </p:cNvSpPr>
          <p:nvPr>
            <p:ph type="sldNum" sz="quarter" idx="12"/>
          </p:nvPr>
        </p:nvSpPr>
        <p:spPr>
          <a:xfrm>
            <a:off x="7010400" y="6492875"/>
            <a:ext cx="2133600" cy="365125"/>
          </a:xfrm>
        </p:spPr>
        <p:txBody>
          <a:bodyPr/>
          <a:lstStyle>
            <a:lvl1pPr>
              <a:defRPr>
                <a:solidFill>
                  <a:srgbClr val="FF0000"/>
                </a:solidFill>
              </a:defRPr>
            </a:lvl1pPr>
          </a:lstStyle>
          <a:p>
            <a:fld id="{4B32A5A5-8ADC-4767-92AE-B87759DAA593}"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BB162745-FF8D-4B9C-8BDF-8726B08A1F18}" type="datetime1">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EAEEA82C-51C1-410A-ABE9-31CC9CAAD60C}" type="datetime1">
              <a:rPr lang="fr-FR" smtClean="0"/>
              <a:pPr/>
              <a:t>22/08/2019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E29A10AD-5703-44A4-8FD8-B970D3C1287E}" type="datetime1">
              <a:rPr lang="fr-FR" smtClean="0"/>
              <a:pPr/>
              <a:t>22/08/2019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3BD3392A-4B84-4EC0-9948-744E7185E9F7}" type="datetime1">
              <a:rPr lang="fr-FR" smtClean="0"/>
              <a:pPr/>
              <a:t>22/08/2019</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16F094C7-0BF8-4B33-868D-19B7C65EA3F7}" type="datetime1">
              <a:rPr lang="fr-FR" smtClean="0"/>
              <a:pPr/>
              <a:t>22/08/2019</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FBECEE2-CC67-452D-A11B-3E5D723FC50C}" type="datetime1">
              <a:rPr lang="fr-FR" smtClean="0"/>
              <a:pPr/>
              <a:t>22/08/2019</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F1F8FC09-E641-4810-9005-ADC608313844}" type="datetime1">
              <a:rPr lang="fr-FR" smtClean="0"/>
              <a:pPr/>
              <a:t>22/08/2019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AFFB40C-428F-4D68-A257-4EAF4C3C6C36}" type="datetime1">
              <a:rPr lang="fr-FR" smtClean="0"/>
              <a:pPr/>
              <a:t>22/08/2019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B56A4-547C-47F5-86F7-E9BF8D11B335}" type="datetime1">
              <a:rPr lang="fr-FR" smtClean="0"/>
              <a:pPr/>
              <a:t>22/08/2019</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oleObject" Target="../embeddings/oleObject2.bin"/><Relationship Id="rId7"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4.jpeg"/><Relationship Id="rId4" Type="http://schemas.openxmlformats.org/officeDocument/2006/relationships/image" Target="../media/image22.w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1016/j.microc.2015.11.032"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6898" y="1602277"/>
            <a:ext cx="5237478" cy="2246769"/>
          </a:xfrm>
          <a:prstGeom prst="rect">
            <a:avLst/>
          </a:prstGeom>
          <a:ln>
            <a:solidFill>
              <a:schemeClr val="tx1"/>
            </a:solidFill>
          </a:ln>
        </p:spPr>
        <p:txBody>
          <a:bodyPr wrap="square" rtlCol="0">
            <a:spAutoFit/>
          </a:bodyPr>
          <a:lstStyle/>
          <a:p>
            <a:r>
              <a:rPr lang="en-US" sz="1400" i="1" dirty="0"/>
              <a:t>The </a:t>
            </a:r>
            <a:r>
              <a:rPr lang="en-US" sz="1400" b="1" dirty="0"/>
              <a:t>Monument of the Heart of Duke Anne de Montmorency (1493-1567), Constable of France </a:t>
            </a:r>
            <a:r>
              <a:rPr lang="en-US" sz="1400" dirty="0"/>
              <a:t>commissioned in 1571 includes three life-size bronze statues. These were made by two sculptors, </a:t>
            </a:r>
            <a:r>
              <a:rPr lang="en-US" sz="1400" dirty="0" err="1"/>
              <a:t>Barthélémy</a:t>
            </a:r>
            <a:r>
              <a:rPr lang="en-US" sz="1400" dirty="0"/>
              <a:t> </a:t>
            </a:r>
            <a:r>
              <a:rPr lang="en-US" sz="1400" dirty="0" err="1"/>
              <a:t>Prieur</a:t>
            </a:r>
            <a:r>
              <a:rPr lang="en-US" sz="1400" dirty="0"/>
              <a:t> and Martin </a:t>
            </a:r>
            <a:r>
              <a:rPr lang="en-US" sz="1400" dirty="0" err="1"/>
              <a:t>Lefort</a:t>
            </a:r>
            <a:r>
              <a:rPr lang="en-US" sz="1400" dirty="0"/>
              <a:t>. In the archives, only one founder, Nicolas </a:t>
            </a:r>
            <a:r>
              <a:rPr lang="en-US" sz="1400" dirty="0" err="1"/>
              <a:t>Péron</a:t>
            </a:r>
            <a:r>
              <a:rPr lang="en-US" sz="1400" dirty="0"/>
              <a:t>, is associated with the casting of two of the statues. A technical investigation of the statues, including metal and core analysis and visual and radiographic examinations, was undertaken to discern whether all three statues might have been cast by </a:t>
            </a:r>
            <a:r>
              <a:rPr lang="en-US" sz="1400" dirty="0" err="1"/>
              <a:t>Péron</a:t>
            </a:r>
            <a:r>
              <a:rPr lang="en-US" sz="1400" dirty="0"/>
              <a:t> and to shed light on the relationship between sculptors and founder(s), crucial in this period of renaissance bronze statuary.</a:t>
            </a:r>
            <a:endParaRPr lang="en-US" sz="1400" i="1" dirty="0">
              <a:latin typeface="Verdana"/>
            </a:endParaRPr>
          </a:p>
        </p:txBody>
      </p:sp>
      <p:pic>
        <p:nvPicPr>
          <p:cNvPr id="7" name="Afbeelding 6">
            <a:extLst>
              <a:ext uri="{FF2B5EF4-FFF2-40B4-BE49-F238E27FC236}">
                <a16:creationId xmlns:a16="http://schemas.microsoft.com/office/drawing/2014/main" id="{6C80EFBF-C2E4-49B8-BF83-286CC9F06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268760"/>
            <a:ext cx="2478574" cy="4418510"/>
          </a:xfrm>
          <a:prstGeom prst="rect">
            <a:avLst/>
          </a:prstGeom>
        </p:spPr>
      </p:pic>
      <p:sp>
        <p:nvSpPr>
          <p:cNvPr id="28" name="Titre 1">
            <a:extLst>
              <a:ext uri="{FF2B5EF4-FFF2-40B4-BE49-F238E27FC236}">
                <a16:creationId xmlns:a16="http://schemas.microsoft.com/office/drawing/2014/main" id="{4DD7CEA4-A669-4BC7-B8F1-7AC71C4949E6}"/>
              </a:ext>
            </a:extLst>
          </p:cNvPr>
          <p:cNvSpPr>
            <a:spLocks noGrp="1"/>
          </p:cNvSpPr>
          <p:nvPr>
            <p:ph type="ctrTitle"/>
          </p:nvPr>
        </p:nvSpPr>
        <p:spPr>
          <a:xfrm>
            <a:off x="45989" y="71414"/>
            <a:ext cx="9052021" cy="1122883"/>
          </a:xfrm>
          <a:solidFill>
            <a:schemeClr val="bg1"/>
          </a:solidFill>
          <a:ln w="19050">
            <a:solidFill>
              <a:schemeClr val="bg1">
                <a:lumMod val="65000"/>
              </a:schemeClr>
            </a:solidFill>
          </a:ln>
        </p:spPr>
        <p:txBody>
          <a:bodyPr>
            <a:noAutofit/>
          </a:bodyPr>
          <a:lstStyle/>
          <a:p>
            <a:pPr lvl="0" eaLnBrk="0" fontAlgn="base" hangingPunct="0">
              <a:spcAft>
                <a:spcPct val="0"/>
              </a:spcAft>
            </a:pPr>
            <a:r>
              <a:rPr lang="en-US" sz="1600" b="1" dirty="0"/>
              <a:t>Case Study 5: One commission, two sculptors, how many founders? </a:t>
            </a:r>
            <a:br>
              <a:rPr lang="en-US" sz="1600" b="1" dirty="0"/>
            </a:br>
            <a:r>
              <a:rPr lang="en-US" sz="1400" b="1" i="1" dirty="0"/>
              <a:t>Technical study of three Renaissance statues from the monument of the heart of Duke Anne de Montmorency</a:t>
            </a:r>
            <a:endParaRPr lang="en-GB" sz="1400" dirty="0">
              <a:latin typeface="Times New Roman" panose="02020603050405020304" pitchFamily="18" charset="0"/>
              <a:cs typeface="Times New Roman" panose="02020603050405020304" pitchFamily="18" charset="0"/>
            </a:endParaRPr>
          </a:p>
        </p:txBody>
      </p:sp>
      <p:sp>
        <p:nvSpPr>
          <p:cNvPr id="25" name="ZoneTexte 24"/>
          <p:cNvSpPr txBox="1"/>
          <p:nvPr/>
        </p:nvSpPr>
        <p:spPr>
          <a:xfrm>
            <a:off x="3203848" y="4437112"/>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574</a:t>
            </a:r>
          </a:p>
          <a:p>
            <a:endParaRPr lang="fr-FR" sz="1400" b="1" dirty="0">
              <a:cs typeface="Times New Roman" panose="02020603050405020304" pitchFamily="18" charset="0"/>
            </a:endParaRPr>
          </a:p>
        </p:txBody>
      </p:sp>
      <p:grpSp>
        <p:nvGrpSpPr>
          <p:cNvPr id="97" name="Group 96">
            <a:extLst>
              <a:ext uri="{FF2B5EF4-FFF2-40B4-BE49-F238E27FC236}">
                <a16:creationId xmlns:a16="http://schemas.microsoft.com/office/drawing/2014/main" id="{BC9FD041-5111-4610-B6D4-8917BFB0EB62}"/>
              </a:ext>
            </a:extLst>
          </p:cNvPr>
          <p:cNvGrpSpPr/>
          <p:nvPr/>
        </p:nvGrpSpPr>
        <p:grpSpPr>
          <a:xfrm>
            <a:off x="-26801" y="5780266"/>
            <a:ext cx="9251810" cy="938261"/>
            <a:chOff x="-26801" y="5780266"/>
            <a:chExt cx="9251810" cy="938261"/>
          </a:xfrm>
        </p:grpSpPr>
        <p:sp>
          <p:nvSpPr>
            <p:cNvPr id="98" name="TextBox 30">
              <a:extLst>
                <a:ext uri="{FF2B5EF4-FFF2-40B4-BE49-F238E27FC236}">
                  <a16:creationId xmlns:a16="http://schemas.microsoft.com/office/drawing/2014/main" id="{8E895287-710B-4298-B944-731F2D5A49E4}"/>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99" name="Group 98">
              <a:extLst>
                <a:ext uri="{FF2B5EF4-FFF2-40B4-BE49-F238E27FC236}">
                  <a16:creationId xmlns:a16="http://schemas.microsoft.com/office/drawing/2014/main" id="{A16CFED7-26BD-44FB-8C73-66DA6EA1BC77}"/>
                </a:ext>
              </a:extLst>
            </p:cNvPr>
            <p:cNvGrpSpPr/>
            <p:nvPr/>
          </p:nvGrpSpPr>
          <p:grpSpPr>
            <a:xfrm>
              <a:off x="-26801" y="5780266"/>
              <a:ext cx="9251810" cy="938261"/>
              <a:chOff x="-26801" y="5780266"/>
              <a:chExt cx="9251810" cy="938261"/>
            </a:xfrm>
          </p:grpSpPr>
          <p:grpSp>
            <p:nvGrpSpPr>
              <p:cNvPr id="103" name="Group 102">
                <a:extLst>
                  <a:ext uri="{FF2B5EF4-FFF2-40B4-BE49-F238E27FC236}">
                    <a16:creationId xmlns:a16="http://schemas.microsoft.com/office/drawing/2014/main" id="{6E137233-425D-473A-99F9-E0A962CB7BFE}"/>
                  </a:ext>
                </a:extLst>
              </p:cNvPr>
              <p:cNvGrpSpPr/>
              <p:nvPr/>
            </p:nvGrpSpPr>
            <p:grpSpPr>
              <a:xfrm>
                <a:off x="-26801" y="5780266"/>
                <a:ext cx="9251810" cy="938261"/>
                <a:chOff x="-26801" y="5780266"/>
                <a:chExt cx="9251810" cy="938261"/>
              </a:xfrm>
            </p:grpSpPr>
            <p:sp>
              <p:nvSpPr>
                <p:cNvPr id="111" name="TextBox 4">
                  <a:extLst>
                    <a:ext uri="{FF2B5EF4-FFF2-40B4-BE49-F238E27FC236}">
                      <a16:creationId xmlns:a16="http://schemas.microsoft.com/office/drawing/2014/main" id="{351D8F14-8A31-46F9-8C61-710D4D8667E4}"/>
                    </a:ext>
                  </a:extLst>
                </p:cNvPr>
                <p:cNvSpPr txBox="1"/>
                <p:nvPr/>
              </p:nvSpPr>
              <p:spPr>
                <a:xfrm>
                  <a:off x="-26801" y="5963083"/>
                  <a:ext cx="920579" cy="400110"/>
                </a:xfrm>
                <a:prstGeom prst="rect">
                  <a:avLst/>
                </a:prstGeom>
              </p:spPr>
              <p:txBody>
                <a:bodyPr rtlCol="0">
                  <a:spAutoFit/>
                </a:bodyPr>
                <a:lstStyle/>
                <a:p>
                  <a:pPr algn="ctr"/>
                  <a:r>
                    <a:rPr lang="en-US" sz="1000" dirty="0">
                      <a:solidFill>
                        <a:srgbClr val="FF0000"/>
                      </a:solidFill>
                    </a:rPr>
                    <a:t>Intro and context</a:t>
                  </a:r>
                  <a:endParaRPr lang="en-US" sz="1000" dirty="0">
                    <a:solidFill>
                      <a:srgbClr val="FF0000"/>
                    </a:solidFill>
                    <a:latin typeface="Calibri"/>
                  </a:endParaRPr>
                </a:p>
              </p:txBody>
            </p:sp>
            <p:grpSp>
              <p:nvGrpSpPr>
                <p:cNvPr id="112" name="Groupe 29">
                  <a:extLst>
                    <a:ext uri="{FF2B5EF4-FFF2-40B4-BE49-F238E27FC236}">
                      <a16:creationId xmlns:a16="http://schemas.microsoft.com/office/drawing/2014/main" id="{5F970D7A-75BA-40F1-9C50-786067EE5E95}"/>
                    </a:ext>
                  </a:extLst>
                </p:cNvPr>
                <p:cNvGrpSpPr/>
                <p:nvPr/>
              </p:nvGrpSpPr>
              <p:grpSpPr>
                <a:xfrm>
                  <a:off x="432617" y="5780266"/>
                  <a:ext cx="8792392" cy="938261"/>
                  <a:chOff x="393700" y="5856288"/>
                  <a:chExt cx="8792392" cy="938261"/>
                </a:xfrm>
              </p:grpSpPr>
              <p:sp>
                <p:nvSpPr>
                  <p:cNvPr id="113" name="Rectangle 46">
                    <a:extLst>
                      <a:ext uri="{FF2B5EF4-FFF2-40B4-BE49-F238E27FC236}">
                        <a16:creationId xmlns:a16="http://schemas.microsoft.com/office/drawing/2014/main" id="{5489EF33-9D55-4082-8DDC-94345CD4DDA7}"/>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3">
                    <a:extLst>
                      <a:ext uri="{FF2B5EF4-FFF2-40B4-BE49-F238E27FC236}">
                        <a16:creationId xmlns:a16="http://schemas.microsoft.com/office/drawing/2014/main" id="{9EDDCA5C-40E8-461A-9CA9-71F080680DF2}"/>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5" name="Straight Arrow Connector 12">
                    <a:extLst>
                      <a:ext uri="{FF2B5EF4-FFF2-40B4-BE49-F238E27FC236}">
                        <a16:creationId xmlns:a16="http://schemas.microsoft.com/office/drawing/2014/main" id="{4325E21B-A5FF-429A-8595-AFF1CE9A3F00}"/>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6" name="Straight Arrow Connector 15">
                    <a:extLst>
                      <a:ext uri="{FF2B5EF4-FFF2-40B4-BE49-F238E27FC236}">
                        <a16:creationId xmlns:a16="http://schemas.microsoft.com/office/drawing/2014/main" id="{EFB7B713-CC38-482E-ACEE-39AD3EFEDDB7}"/>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7" name="Straight Arrow Connector 16">
                    <a:extLst>
                      <a:ext uri="{FF2B5EF4-FFF2-40B4-BE49-F238E27FC236}">
                        <a16:creationId xmlns:a16="http://schemas.microsoft.com/office/drawing/2014/main" id="{2D4E3B60-B430-4FAB-A215-D80C55B9EBDB}"/>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8" name="Straight Arrow Connector 19">
                    <a:extLst>
                      <a:ext uri="{FF2B5EF4-FFF2-40B4-BE49-F238E27FC236}">
                        <a16:creationId xmlns:a16="http://schemas.microsoft.com/office/drawing/2014/main" id="{4C73A976-3E34-415A-B169-6467EF638FA7}"/>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19" name="Straight Arrow Connector 20">
                    <a:extLst>
                      <a:ext uri="{FF2B5EF4-FFF2-40B4-BE49-F238E27FC236}">
                        <a16:creationId xmlns:a16="http://schemas.microsoft.com/office/drawing/2014/main" id="{6EB3DBE9-2402-4E44-B7A0-6CD09BB9E1A3}"/>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20" name="Straight Arrow Connector 21">
                    <a:extLst>
                      <a:ext uri="{FF2B5EF4-FFF2-40B4-BE49-F238E27FC236}">
                        <a16:creationId xmlns:a16="http://schemas.microsoft.com/office/drawing/2014/main" id="{E652F811-2ECF-42B0-8D41-4672CFF96844}"/>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21" name="TextBox 24">
                    <a:extLst>
                      <a:ext uri="{FF2B5EF4-FFF2-40B4-BE49-F238E27FC236}">
                        <a16:creationId xmlns:a16="http://schemas.microsoft.com/office/drawing/2014/main" id="{941EA0BE-70B2-455F-9C39-03ABC24400E3}"/>
                      </a:ext>
                    </a:extLst>
                  </p:cNvPr>
                  <p:cNvSpPr txBox="1"/>
                  <p:nvPr/>
                </p:nvSpPr>
                <p:spPr>
                  <a:xfrm>
                    <a:off x="1248748" y="6009777"/>
                    <a:ext cx="920579" cy="400110"/>
                  </a:xfrm>
                  <a:prstGeom prst="rect">
                    <a:avLst/>
                  </a:prstGeom>
                </p:spPr>
                <p:txBody>
                  <a:bodyPr rtlCol="0">
                    <a:spAutoFit/>
                  </a:bodyPr>
                  <a:lstStyle/>
                  <a:p>
                    <a:pPr algn="ctr"/>
                    <a:r>
                      <a:rPr lang="en-GB" sz="1000" b="1" dirty="0"/>
                      <a:t>Visual evidence </a:t>
                    </a:r>
                    <a:endParaRPr lang="en-US" sz="1000" dirty="0"/>
                  </a:p>
                </p:txBody>
              </p:sp>
              <p:sp>
                <p:nvSpPr>
                  <p:cNvPr id="122" name="TextBox 25">
                    <a:extLst>
                      <a:ext uri="{FF2B5EF4-FFF2-40B4-BE49-F238E27FC236}">
                        <a16:creationId xmlns:a16="http://schemas.microsoft.com/office/drawing/2014/main" id="{FB25AD73-6B09-4B41-9C41-BE4510964168}"/>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123" name="TextBox 26">
                    <a:extLst>
                      <a:ext uri="{FF2B5EF4-FFF2-40B4-BE49-F238E27FC236}">
                        <a16:creationId xmlns:a16="http://schemas.microsoft.com/office/drawing/2014/main" id="{E9486923-4695-498E-A5BA-2E5F73985C62}"/>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124" name="TextBox 27">
                    <a:extLst>
                      <a:ext uri="{FF2B5EF4-FFF2-40B4-BE49-F238E27FC236}">
                        <a16:creationId xmlns:a16="http://schemas.microsoft.com/office/drawing/2014/main" id="{1C1F44AB-E66E-4128-A1BE-9F7F1513E6DA}"/>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125" name="TextBox 28">
                    <a:extLst>
                      <a:ext uri="{FF2B5EF4-FFF2-40B4-BE49-F238E27FC236}">
                        <a16:creationId xmlns:a16="http://schemas.microsoft.com/office/drawing/2014/main" id="{26386CF1-3AD1-4ECF-BB86-878E03F1EAFF}"/>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126" name="TextBox 30">
                    <a:extLst>
                      <a:ext uri="{FF2B5EF4-FFF2-40B4-BE49-F238E27FC236}">
                        <a16:creationId xmlns:a16="http://schemas.microsoft.com/office/drawing/2014/main" id="{F9D77505-19A6-4833-AA2C-5E18B74D5530}"/>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127" name="TextBox 32">
                    <a:extLst>
                      <a:ext uri="{FF2B5EF4-FFF2-40B4-BE49-F238E27FC236}">
                        <a16:creationId xmlns:a16="http://schemas.microsoft.com/office/drawing/2014/main" id="{14E505AA-22B8-487B-94C6-7A1361BE331E}"/>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104" name="TextBox 30">
                <a:extLst>
                  <a:ext uri="{FF2B5EF4-FFF2-40B4-BE49-F238E27FC236}">
                    <a16:creationId xmlns:a16="http://schemas.microsoft.com/office/drawing/2014/main" id="{B102DF26-212F-4549-86A8-A5FFBDEED1AC}"/>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105" name="Straight Arrow Connector 12">
                <a:extLst>
                  <a:ext uri="{FF2B5EF4-FFF2-40B4-BE49-F238E27FC236}">
                    <a16:creationId xmlns:a16="http://schemas.microsoft.com/office/drawing/2014/main" id="{3B3482FE-1D25-4199-972C-5BE5F6A35DE2}"/>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3">
                <a:extLst>
                  <a:ext uri="{FF2B5EF4-FFF2-40B4-BE49-F238E27FC236}">
                    <a16:creationId xmlns:a16="http://schemas.microsoft.com/office/drawing/2014/main" id="{6470CFDD-BA54-4181-863A-A00961B3D902}"/>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7" name="TextBox 27">
                <a:extLst>
                  <a:ext uri="{FF2B5EF4-FFF2-40B4-BE49-F238E27FC236}">
                    <a16:creationId xmlns:a16="http://schemas.microsoft.com/office/drawing/2014/main" id="{E79B3C45-A3D6-4A64-9DCB-1D56BF604A9A}"/>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108" name="Straight Arrow Connector 3">
                <a:extLst>
                  <a:ext uri="{FF2B5EF4-FFF2-40B4-BE49-F238E27FC236}">
                    <a16:creationId xmlns:a16="http://schemas.microsoft.com/office/drawing/2014/main" id="{2C492E9E-3052-4BAA-9194-4690A2FE17F2}"/>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9" name="TextBox 27">
                <a:extLst>
                  <a:ext uri="{FF2B5EF4-FFF2-40B4-BE49-F238E27FC236}">
                    <a16:creationId xmlns:a16="http://schemas.microsoft.com/office/drawing/2014/main" id="{57BC21F5-3BFC-4DBB-8F58-935FA8C5F0F5}"/>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110" name="Straight Arrow Connector 3">
                <a:extLst>
                  <a:ext uri="{FF2B5EF4-FFF2-40B4-BE49-F238E27FC236}">
                    <a16:creationId xmlns:a16="http://schemas.microsoft.com/office/drawing/2014/main" id="{41C958AF-BE57-4DD0-BD0F-33F835D053B0}"/>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100" name="TextBox 27">
              <a:extLst>
                <a:ext uri="{FF2B5EF4-FFF2-40B4-BE49-F238E27FC236}">
                  <a16:creationId xmlns:a16="http://schemas.microsoft.com/office/drawing/2014/main" id="{416EEF98-BBB9-48EC-99DD-61692DA66B3F}"/>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101" name="Straight Arrow Connector 12">
              <a:extLst>
                <a:ext uri="{FF2B5EF4-FFF2-40B4-BE49-F238E27FC236}">
                  <a16:creationId xmlns:a16="http://schemas.microsoft.com/office/drawing/2014/main" id="{B789AF9C-0CB6-4066-A252-3436531A23D2}"/>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2">
              <a:extLst>
                <a:ext uri="{FF2B5EF4-FFF2-40B4-BE49-F238E27FC236}">
                  <a16:creationId xmlns:a16="http://schemas.microsoft.com/office/drawing/2014/main" id="{D78EAC3B-EAF2-4F5D-BB47-9C4FD4F22DFF}"/>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9681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1733" name="Object 5"/>
          <p:cNvGraphicFramePr>
            <a:graphicFrameLocks noChangeAspect="1"/>
          </p:cNvGraphicFramePr>
          <p:nvPr>
            <p:extLst>
              <p:ext uri="{D42A27DB-BD31-4B8C-83A1-F6EECF244321}">
                <p14:modId xmlns:p14="http://schemas.microsoft.com/office/powerpoint/2010/main" val="651032199"/>
              </p:ext>
            </p:extLst>
          </p:nvPr>
        </p:nvGraphicFramePr>
        <p:xfrm>
          <a:off x="740802" y="836712"/>
          <a:ext cx="3071989" cy="2303992"/>
        </p:xfrm>
        <a:graphic>
          <a:graphicData uri="http://schemas.openxmlformats.org/presentationml/2006/ole">
            <mc:AlternateContent xmlns:mc="http://schemas.openxmlformats.org/markup-compatibility/2006">
              <mc:Choice xmlns:v="urn:schemas-microsoft-com:vml" Requires="v">
                <p:oleObj spid="_x0000_s35934" name="Graph" r:id="rId3" imgW="89293148" imgH="66976487" progId="STATISTICA.Graph">
                  <p:embed/>
                </p:oleObj>
              </mc:Choice>
              <mc:Fallback>
                <p:oleObj name="Graph" r:id="rId3" imgW="89293148" imgH="66976487" progId="STATISTICA.Graph">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02" y="836712"/>
                        <a:ext cx="3071989" cy="2303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pic>
        <p:nvPicPr>
          <p:cNvPr id="4" name="Picture 9" descr="C:\Users\manon.castelle\Documents\Bronze Français\Noyaux\petro\JML1\JPEG\JML1 lentille conv (1).jpg"/>
          <p:cNvPicPr>
            <a:picLocks noChangeAspect="1" noChangeArrowheads="1"/>
          </p:cNvPicPr>
          <p:nvPr/>
        </p:nvPicPr>
        <p:blipFill>
          <a:blip r:embed="rId5" cstate="screen"/>
          <a:srcRect/>
          <a:stretch>
            <a:fillRect/>
          </a:stretch>
        </p:blipFill>
        <p:spPr bwMode="auto">
          <a:xfrm>
            <a:off x="3083830" y="3210801"/>
            <a:ext cx="1941428" cy="1456071"/>
          </a:xfrm>
          <a:prstGeom prst="rect">
            <a:avLst/>
          </a:prstGeom>
          <a:noFill/>
        </p:spPr>
      </p:pic>
      <p:sp>
        <p:nvSpPr>
          <p:cNvPr id="5" name="Rectangle 4"/>
          <p:cNvSpPr/>
          <p:nvPr/>
        </p:nvSpPr>
        <p:spPr>
          <a:xfrm>
            <a:off x="2159391" y="930282"/>
            <a:ext cx="864096" cy="18013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Object 6"/>
          <p:cNvGraphicFramePr>
            <a:graphicFrameLocks noChangeAspect="1"/>
          </p:cNvGraphicFramePr>
          <p:nvPr>
            <p:extLst>
              <p:ext uri="{D42A27DB-BD31-4B8C-83A1-F6EECF244321}">
                <p14:modId xmlns:p14="http://schemas.microsoft.com/office/powerpoint/2010/main" val="2044252848"/>
              </p:ext>
            </p:extLst>
          </p:nvPr>
        </p:nvGraphicFramePr>
        <p:xfrm>
          <a:off x="5388443" y="836712"/>
          <a:ext cx="3071989" cy="2333372"/>
        </p:xfrm>
        <a:graphic>
          <a:graphicData uri="http://schemas.openxmlformats.org/presentationml/2006/ole">
            <mc:AlternateContent xmlns:mc="http://schemas.openxmlformats.org/markup-compatibility/2006">
              <mc:Choice xmlns:v="urn:schemas-microsoft-com:vml" Requires="v">
                <p:oleObj spid="_x0000_s35935" name="Graph" r:id="rId6" imgW="89293148" imgH="66976487" progId="STATISTICA.Graph">
                  <p:embed/>
                </p:oleObj>
              </mc:Choice>
              <mc:Fallback>
                <p:oleObj name="Graph" r:id="rId6" imgW="89293148" imgH="66976487" progId="STATISTICA.Graph">
                  <p:embed/>
                  <p:pic>
                    <p:nvPicPr>
                      <p:cNvPr id="0" name="Picture 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8443" y="836712"/>
                        <a:ext cx="3071989" cy="233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9" name="Rectangle 8"/>
          <p:cNvSpPr/>
          <p:nvPr/>
        </p:nvSpPr>
        <p:spPr>
          <a:xfrm>
            <a:off x="5550207" y="1484784"/>
            <a:ext cx="1224136" cy="1291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6" descr="C:\Users\manon.castelle\Documents\Bronze Français\Noyaux\petro\C2RMF70493_c\JPEG\C2RMF70493_c lentille conv (1).jpg"/>
          <p:cNvPicPr>
            <a:picLocks noChangeAspect="1" noChangeArrowheads="1"/>
          </p:cNvPicPr>
          <p:nvPr/>
        </p:nvPicPr>
        <p:blipFill>
          <a:blip r:embed="rId8" cstate="screen"/>
          <a:srcRect/>
          <a:stretch>
            <a:fillRect/>
          </a:stretch>
        </p:blipFill>
        <p:spPr bwMode="auto">
          <a:xfrm>
            <a:off x="6629013" y="3211745"/>
            <a:ext cx="1984507" cy="1488380"/>
          </a:xfrm>
          <a:prstGeom prst="rect">
            <a:avLst/>
          </a:prstGeom>
          <a:noFill/>
        </p:spPr>
      </p:pic>
      <p:sp>
        <p:nvSpPr>
          <p:cNvPr id="19" name="ZoneTexte 18"/>
          <p:cNvSpPr txBox="1"/>
          <p:nvPr/>
        </p:nvSpPr>
        <p:spPr>
          <a:xfrm>
            <a:off x="821390" y="384300"/>
            <a:ext cx="2676002" cy="461665"/>
          </a:xfrm>
          <a:prstGeom prst="rect">
            <a:avLst/>
          </a:prstGeom>
          <a:noFill/>
        </p:spPr>
        <p:txBody>
          <a:bodyPr wrap="square" rtlCol="0">
            <a:spAutoFit/>
          </a:bodyPr>
          <a:lstStyle/>
          <a:p>
            <a:pPr algn="ctr"/>
            <a:r>
              <a:rPr lang="en-US" sz="1200" b="1"/>
              <a:t>Recipe1:</a:t>
            </a:r>
          </a:p>
          <a:p>
            <a:pPr algn="ctr"/>
            <a:r>
              <a:rPr lang="en-US" sz="1200" err="1"/>
              <a:t>Uni</a:t>
            </a:r>
            <a:r>
              <a:rPr lang="en-US" sz="1200"/>
              <a:t>-modal grain size distribution</a:t>
            </a:r>
          </a:p>
        </p:txBody>
      </p:sp>
      <p:sp>
        <p:nvSpPr>
          <p:cNvPr id="20" name="ZoneTexte 19"/>
          <p:cNvSpPr txBox="1"/>
          <p:nvPr/>
        </p:nvSpPr>
        <p:spPr>
          <a:xfrm>
            <a:off x="5448246" y="389882"/>
            <a:ext cx="3059832" cy="461665"/>
          </a:xfrm>
          <a:prstGeom prst="rect">
            <a:avLst/>
          </a:prstGeom>
          <a:noFill/>
        </p:spPr>
        <p:txBody>
          <a:bodyPr wrap="square" rtlCol="0">
            <a:spAutoFit/>
          </a:bodyPr>
          <a:lstStyle/>
          <a:p>
            <a:pPr algn="ctr"/>
            <a:r>
              <a:rPr lang="en-US" sz="1200" b="1"/>
              <a:t>Recipe2:</a:t>
            </a:r>
          </a:p>
          <a:p>
            <a:pPr algn="ctr"/>
            <a:r>
              <a:rPr lang="en-US" sz="1200"/>
              <a:t>Bi-modal grain size distribution</a:t>
            </a:r>
          </a:p>
        </p:txBody>
      </p:sp>
      <p:sp>
        <p:nvSpPr>
          <p:cNvPr id="22" name="Rectangle 21"/>
          <p:cNvSpPr/>
          <p:nvPr/>
        </p:nvSpPr>
        <p:spPr>
          <a:xfrm>
            <a:off x="6774343" y="952272"/>
            <a:ext cx="1008112" cy="182865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124579" y="3170084"/>
            <a:ext cx="2870921" cy="1754326"/>
          </a:xfrm>
          <a:prstGeom prst="rect">
            <a:avLst/>
          </a:prstGeom>
          <a:noFill/>
        </p:spPr>
        <p:txBody>
          <a:bodyPr wrap="square" rtlCol="0">
            <a:spAutoFit/>
          </a:bodyPr>
          <a:lstStyle/>
          <a:p>
            <a:r>
              <a:rPr lang="en-GB" sz="1200" dirty="0" err="1"/>
              <a:t>Prieur</a:t>
            </a:r>
            <a:r>
              <a:rPr lang="fr-FR" sz="1200" dirty="0">
                <a:cs typeface="Times New Roman" panose="02020603050405020304" pitchFamily="18" charset="0"/>
              </a:rPr>
              <a:t>’s </a:t>
            </a:r>
            <a:r>
              <a:rPr lang="fr-FR" sz="1200" dirty="0" err="1">
                <a:cs typeface="Times New Roman" panose="02020603050405020304" pitchFamily="18" charset="0"/>
              </a:rPr>
              <a:t>core</a:t>
            </a:r>
            <a:r>
              <a:rPr lang="fr-FR" sz="1200" dirty="0">
                <a:cs typeface="Times New Roman" panose="02020603050405020304" pitchFamily="18" charset="0"/>
              </a:rPr>
              <a:t>, </a:t>
            </a:r>
            <a:r>
              <a:rPr lang="fr-FR" sz="1200" dirty="0" err="1">
                <a:cs typeface="Times New Roman" panose="02020603050405020304" pitchFamily="18" charset="0"/>
              </a:rPr>
              <a:t>recipe</a:t>
            </a:r>
            <a:r>
              <a:rPr lang="fr-FR" sz="1200" dirty="0">
                <a:cs typeface="Times New Roman" panose="02020603050405020304" pitchFamily="18" charset="0"/>
              </a:rPr>
              <a:t> 1, </a:t>
            </a:r>
            <a:r>
              <a:rPr lang="fr-FR" sz="1200" dirty="0" err="1">
                <a:cs typeface="Times New Roman" panose="02020603050405020304" pitchFamily="18" charset="0"/>
              </a:rPr>
              <a:t>contains</a:t>
            </a:r>
            <a:r>
              <a:rPr lang="fr-FR" sz="1200" dirty="0">
                <a:cs typeface="Times New Roman" panose="02020603050405020304" pitchFamily="18" charset="0"/>
              </a:rPr>
              <a:t> a </a:t>
            </a:r>
            <a:r>
              <a:rPr lang="fr-FR" sz="1200" dirty="0" err="1">
                <a:cs typeface="Times New Roman" panose="02020603050405020304" pitchFamily="18" charset="0"/>
              </a:rPr>
              <a:t>low</a:t>
            </a:r>
            <a:r>
              <a:rPr lang="fr-FR" sz="1200" dirty="0">
                <a:cs typeface="Times New Roman" panose="02020603050405020304" pitchFamily="18" charset="0"/>
              </a:rPr>
              <a:t> </a:t>
            </a:r>
            <a:r>
              <a:rPr lang="fr-FR" sz="1200" dirty="0" err="1">
                <a:cs typeface="Times New Roman" panose="02020603050405020304" pitchFamily="18" charset="0"/>
              </a:rPr>
              <a:t>quantity</a:t>
            </a:r>
            <a:r>
              <a:rPr lang="fr-FR" sz="1200" dirty="0">
                <a:cs typeface="Times New Roman" panose="02020603050405020304" pitchFamily="18" charset="0"/>
              </a:rPr>
              <a:t> of </a:t>
            </a:r>
            <a:r>
              <a:rPr lang="fr-FR" sz="1200" dirty="0" err="1">
                <a:cs typeface="Times New Roman" panose="02020603050405020304" pitchFamily="18" charset="0"/>
              </a:rPr>
              <a:t>sandy</a:t>
            </a:r>
            <a:r>
              <a:rPr lang="fr-FR" sz="1200" dirty="0">
                <a:cs typeface="Times New Roman" panose="02020603050405020304" pitchFamily="18" charset="0"/>
              </a:rPr>
              <a:t> </a:t>
            </a:r>
            <a:r>
              <a:rPr lang="fr-FR" sz="1200" dirty="0" err="1">
                <a:cs typeface="Times New Roman" panose="02020603050405020304" pitchFamily="18" charset="0"/>
              </a:rPr>
              <a:t>temper</a:t>
            </a:r>
            <a:r>
              <a:rPr lang="fr-FR" sz="1200" dirty="0">
                <a:cs typeface="Times New Roman" panose="02020603050405020304" pitchFamily="18" charset="0"/>
              </a:rPr>
              <a:t> (32%) and a grain size of 70-220 µm. </a:t>
            </a:r>
            <a:r>
              <a:rPr lang="fr-FR" sz="1200" dirty="0" err="1">
                <a:cs typeface="Times New Roman" panose="02020603050405020304" pitchFamily="18" charset="0"/>
              </a:rPr>
              <a:t>Prieur’s</a:t>
            </a:r>
            <a:r>
              <a:rPr lang="fr-FR" sz="1200" dirty="0">
                <a:cs typeface="Times New Roman" panose="02020603050405020304" pitchFamily="18" charset="0"/>
              </a:rPr>
              <a:t> </a:t>
            </a:r>
            <a:r>
              <a:rPr lang="fr-FR" sz="1200" dirty="0" err="1">
                <a:cs typeface="Times New Roman" panose="02020603050405020304" pitchFamily="18" charset="0"/>
              </a:rPr>
              <a:t>contemporaries</a:t>
            </a:r>
            <a:r>
              <a:rPr lang="fr-FR" sz="1200" dirty="0">
                <a:cs typeface="Times New Roman" panose="02020603050405020304" pitchFamily="18" charset="0"/>
              </a:rPr>
              <a:t> </a:t>
            </a:r>
            <a:r>
              <a:rPr lang="fr-FR" sz="1200" dirty="0" err="1">
                <a:cs typeface="Times New Roman" panose="02020603050405020304" pitchFamily="18" charset="0"/>
              </a:rPr>
              <a:t>used</a:t>
            </a:r>
            <a:r>
              <a:rPr lang="fr-FR" sz="1200" dirty="0">
                <a:cs typeface="Times New Roman" panose="02020603050405020304" pitchFamily="18" charset="0"/>
              </a:rPr>
              <a:t> </a:t>
            </a:r>
            <a:r>
              <a:rPr lang="fr-FR" sz="1200" dirty="0" err="1">
                <a:cs typeface="Times New Roman" panose="02020603050405020304" pitchFamily="18" charset="0"/>
              </a:rPr>
              <a:t>clay</a:t>
            </a:r>
            <a:r>
              <a:rPr lang="fr-FR" sz="1200" dirty="0">
                <a:cs typeface="Times New Roman" panose="02020603050405020304" pitchFamily="18" charset="0"/>
              </a:rPr>
              <a:t> </a:t>
            </a:r>
            <a:r>
              <a:rPr lang="fr-FR" sz="1200" dirty="0" err="1">
                <a:cs typeface="Times New Roman" panose="02020603050405020304" pitchFamily="18" charset="0"/>
              </a:rPr>
              <a:t>cores</a:t>
            </a:r>
            <a:r>
              <a:rPr lang="fr-FR" sz="1200" dirty="0">
                <a:cs typeface="Times New Roman" panose="02020603050405020304" pitchFamily="18" charset="0"/>
              </a:rPr>
              <a:t> </a:t>
            </a:r>
            <a:r>
              <a:rPr lang="fr-FR" sz="1200" dirty="0" err="1">
                <a:cs typeface="Times New Roman" panose="02020603050405020304" pitchFamily="18" charset="0"/>
              </a:rPr>
              <a:t>with</a:t>
            </a:r>
            <a:r>
              <a:rPr lang="fr-FR" sz="1200" dirty="0">
                <a:cs typeface="Times New Roman" panose="02020603050405020304" pitchFamily="18" charset="0"/>
              </a:rPr>
              <a:t> a high </a:t>
            </a:r>
            <a:r>
              <a:rPr lang="fr-FR" sz="1200" dirty="0" err="1">
                <a:cs typeface="Times New Roman" panose="02020603050405020304" pitchFamily="18" charset="0"/>
              </a:rPr>
              <a:t>quantity</a:t>
            </a:r>
            <a:r>
              <a:rPr lang="fr-FR" sz="1200" dirty="0">
                <a:cs typeface="Times New Roman" panose="02020603050405020304" pitchFamily="18" charset="0"/>
              </a:rPr>
              <a:t> of </a:t>
            </a:r>
            <a:r>
              <a:rPr lang="fr-FR" sz="1200" dirty="0" err="1">
                <a:cs typeface="Times New Roman" panose="02020603050405020304" pitchFamily="18" charset="0"/>
              </a:rPr>
              <a:t>Bi-modal</a:t>
            </a:r>
            <a:r>
              <a:rPr lang="fr-FR" sz="1200" dirty="0">
                <a:cs typeface="Times New Roman" panose="02020603050405020304" pitchFamily="18" charset="0"/>
              </a:rPr>
              <a:t> </a:t>
            </a:r>
            <a:r>
              <a:rPr lang="fr-FR" sz="1200" dirty="0" err="1">
                <a:cs typeface="Times New Roman" panose="02020603050405020304" pitchFamily="18" charset="0"/>
              </a:rPr>
              <a:t>sandy</a:t>
            </a:r>
            <a:r>
              <a:rPr lang="fr-FR" sz="1200" dirty="0">
                <a:cs typeface="Times New Roman" panose="02020603050405020304" pitchFamily="18" charset="0"/>
              </a:rPr>
              <a:t> </a:t>
            </a:r>
            <a:r>
              <a:rPr lang="fr-FR" sz="1200" dirty="0" err="1">
                <a:cs typeface="Times New Roman" panose="02020603050405020304" pitchFamily="18" charset="0"/>
              </a:rPr>
              <a:t>temper</a:t>
            </a:r>
            <a:r>
              <a:rPr lang="fr-FR" sz="1200" dirty="0">
                <a:cs typeface="Times New Roman" panose="02020603050405020304" pitchFamily="18" charset="0"/>
              </a:rPr>
              <a:t> (33%) </a:t>
            </a:r>
            <a:r>
              <a:rPr lang="fr-FR" sz="1200" dirty="0" err="1">
                <a:cs typeface="Times New Roman" panose="02020603050405020304" pitchFamily="18" charset="0"/>
              </a:rPr>
              <a:t>with</a:t>
            </a:r>
            <a:r>
              <a:rPr lang="fr-FR" sz="1200" dirty="0">
                <a:cs typeface="Times New Roman" panose="02020603050405020304" pitchFamily="18" charset="0"/>
              </a:rPr>
              <a:t> grain sizes 70-270 µm. The variation in grain size </a:t>
            </a:r>
            <a:r>
              <a:rPr lang="fr-FR" sz="1200" dirty="0" err="1">
                <a:cs typeface="Times New Roman" panose="02020603050405020304" pitchFamily="18" charset="0"/>
              </a:rPr>
              <a:t>is</a:t>
            </a:r>
            <a:r>
              <a:rPr lang="fr-FR" sz="1200" dirty="0">
                <a:cs typeface="Times New Roman" panose="02020603050405020304" pitchFamily="18" charset="0"/>
              </a:rPr>
              <a:t> </a:t>
            </a:r>
            <a:r>
              <a:rPr lang="fr-FR" sz="1200" dirty="0" err="1">
                <a:cs typeface="Times New Roman" panose="02020603050405020304" pitchFamily="18" charset="0"/>
              </a:rPr>
              <a:t>most</a:t>
            </a:r>
            <a:r>
              <a:rPr lang="fr-FR" sz="1200" dirty="0">
                <a:cs typeface="Times New Roman" panose="02020603050405020304" pitchFamily="18" charset="0"/>
              </a:rPr>
              <a:t> </a:t>
            </a:r>
            <a:r>
              <a:rPr lang="fr-FR" sz="1200" dirty="0" err="1">
                <a:cs typeface="Times New Roman" panose="02020603050405020304" pitchFamily="18" charset="0"/>
              </a:rPr>
              <a:t>significant</a:t>
            </a:r>
            <a:r>
              <a:rPr lang="fr-FR" sz="1200" dirty="0">
                <a:cs typeface="Times New Roman" panose="02020603050405020304" pitchFamily="18" charset="0"/>
              </a:rPr>
              <a:t> on </a:t>
            </a:r>
            <a:r>
              <a:rPr lang="fr-FR" sz="1200" dirty="0" err="1">
                <a:cs typeface="Times New Roman" panose="02020603050405020304" pitchFamily="18" charset="0"/>
              </a:rPr>
              <a:t>that</a:t>
            </a:r>
            <a:r>
              <a:rPr lang="fr-FR" sz="1200" dirty="0">
                <a:cs typeface="Times New Roman" panose="02020603050405020304" pitchFamily="18" charset="0"/>
              </a:rPr>
              <a:t> part of the graph </a:t>
            </a:r>
            <a:r>
              <a:rPr lang="fr-FR" sz="1200" dirty="0" err="1">
                <a:cs typeface="Times New Roman" panose="02020603050405020304" pitchFamily="18" charset="0"/>
              </a:rPr>
              <a:t>outlined</a:t>
            </a:r>
            <a:r>
              <a:rPr lang="fr-FR" sz="1200" dirty="0">
                <a:cs typeface="Times New Roman" panose="02020603050405020304" pitchFamily="18" charset="0"/>
              </a:rPr>
              <a:t> in </a:t>
            </a:r>
            <a:r>
              <a:rPr lang="fr-FR" sz="1200" dirty="0" err="1">
                <a:cs typeface="Times New Roman" panose="02020603050405020304" pitchFamily="18" charset="0"/>
              </a:rPr>
              <a:t>red</a:t>
            </a:r>
            <a:r>
              <a:rPr lang="fr-FR" sz="1200" dirty="0">
                <a:cs typeface="Times New Roman" panose="02020603050405020304" pitchFamily="18" charset="0"/>
              </a:rPr>
              <a:t>. </a:t>
            </a:r>
          </a:p>
          <a:p>
            <a:endParaRPr lang="fr-FR" sz="1200" dirty="0">
              <a:cs typeface="Times New Roman" panose="02020603050405020304" pitchFamily="18" charset="0"/>
            </a:endParaRPr>
          </a:p>
        </p:txBody>
      </p:sp>
      <p:sp>
        <p:nvSpPr>
          <p:cNvPr id="29" name="ZoneTexte 28"/>
          <p:cNvSpPr txBox="1"/>
          <p:nvPr/>
        </p:nvSpPr>
        <p:spPr>
          <a:xfrm>
            <a:off x="179170" y="20728"/>
            <a:ext cx="4968893" cy="369332"/>
          </a:xfrm>
          <a:prstGeom prst="rect">
            <a:avLst/>
          </a:prstGeom>
          <a:noFill/>
        </p:spPr>
        <p:txBody>
          <a:bodyPr wrap="square" rtlCol="0">
            <a:spAutoFit/>
          </a:bodyPr>
          <a:lstStyle/>
          <a:p>
            <a:r>
              <a:rPr lang="en-US" b="1" dirty="0"/>
              <a:t>A characteristic core composition? (2)</a:t>
            </a:r>
            <a:endParaRPr lang="en-US" b="1" dirty="0">
              <a:latin typeface="Times New Roman" charset="0"/>
              <a:ea typeface="Times New Roman" charset="0"/>
              <a:cs typeface="Times New Roman" charset="0"/>
            </a:endParaRPr>
          </a:p>
        </p:txBody>
      </p:sp>
      <p:sp>
        <p:nvSpPr>
          <p:cNvPr id="2" name="Tijdelijke aanduiding voor dianummer 1">
            <a:extLst>
              <a:ext uri="{FF2B5EF4-FFF2-40B4-BE49-F238E27FC236}">
                <a16:creationId xmlns:a16="http://schemas.microsoft.com/office/drawing/2014/main" id="{41D7CAFC-2A03-4B4E-9C2F-C5B33371A296}"/>
              </a:ext>
            </a:extLst>
          </p:cNvPr>
          <p:cNvSpPr>
            <a:spLocks noGrp="1"/>
          </p:cNvSpPr>
          <p:nvPr>
            <p:ph type="sldNum" sz="quarter" idx="12"/>
          </p:nvPr>
        </p:nvSpPr>
        <p:spPr/>
        <p:txBody>
          <a:bodyPr/>
          <a:lstStyle/>
          <a:p>
            <a:fld id="{CF4668DC-857F-487D-BFFA-8C0CA5037977}" type="slidenum">
              <a:rPr lang="fr-BE" smtClean="0"/>
              <a:pPr/>
              <a:t>10</a:t>
            </a:fld>
            <a:endParaRPr lang="fr-BE"/>
          </a:p>
        </p:txBody>
      </p:sp>
      <p:sp>
        <p:nvSpPr>
          <p:cNvPr id="34" name="ZoneTexte 33"/>
          <p:cNvSpPr txBox="1"/>
          <p:nvPr/>
        </p:nvSpPr>
        <p:spPr>
          <a:xfrm>
            <a:off x="5089457" y="3171478"/>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572</a:t>
            </a:r>
          </a:p>
          <a:p>
            <a:endParaRPr lang="fr-FR" sz="1400" b="1" dirty="0">
              <a:cs typeface="Times New Roman" panose="02020603050405020304" pitchFamily="18" charset="0"/>
            </a:endParaRPr>
          </a:p>
        </p:txBody>
      </p:sp>
      <p:sp>
        <p:nvSpPr>
          <p:cNvPr id="35" name="ZoneTexte 34"/>
          <p:cNvSpPr txBox="1"/>
          <p:nvPr/>
        </p:nvSpPr>
        <p:spPr>
          <a:xfrm>
            <a:off x="5540457" y="4369258"/>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573</a:t>
            </a:r>
          </a:p>
          <a:p>
            <a:endParaRPr lang="fr-FR" sz="1400" b="1" dirty="0">
              <a:cs typeface="Times New Roman" panose="02020603050405020304" pitchFamily="18" charset="0"/>
            </a:endParaRPr>
          </a:p>
        </p:txBody>
      </p:sp>
      <p:grpSp>
        <p:nvGrpSpPr>
          <p:cNvPr id="36" name="Group 35">
            <a:extLst>
              <a:ext uri="{FF2B5EF4-FFF2-40B4-BE49-F238E27FC236}">
                <a16:creationId xmlns:a16="http://schemas.microsoft.com/office/drawing/2014/main" id="{8C0B8A54-3EC8-4EF7-8105-DE57B0FA7412}"/>
              </a:ext>
            </a:extLst>
          </p:cNvPr>
          <p:cNvGrpSpPr/>
          <p:nvPr/>
        </p:nvGrpSpPr>
        <p:grpSpPr>
          <a:xfrm>
            <a:off x="-26801" y="5780266"/>
            <a:ext cx="9251810" cy="938261"/>
            <a:chOff x="-26801" y="5780266"/>
            <a:chExt cx="9251810" cy="938261"/>
          </a:xfrm>
        </p:grpSpPr>
        <p:sp>
          <p:nvSpPr>
            <p:cNvPr id="37" name="TextBox 30">
              <a:extLst>
                <a:ext uri="{FF2B5EF4-FFF2-40B4-BE49-F238E27FC236}">
                  <a16:creationId xmlns:a16="http://schemas.microsoft.com/office/drawing/2014/main" id="{CED2CEA9-11F6-4E75-96CA-EFC979220D53}"/>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38" name="Group 37">
              <a:extLst>
                <a:ext uri="{FF2B5EF4-FFF2-40B4-BE49-F238E27FC236}">
                  <a16:creationId xmlns:a16="http://schemas.microsoft.com/office/drawing/2014/main" id="{80ACF58D-9CEC-4D79-9D92-E1522D0FA7B6}"/>
                </a:ext>
              </a:extLst>
            </p:cNvPr>
            <p:cNvGrpSpPr/>
            <p:nvPr/>
          </p:nvGrpSpPr>
          <p:grpSpPr>
            <a:xfrm>
              <a:off x="-26801" y="5780266"/>
              <a:ext cx="9251810" cy="938261"/>
              <a:chOff x="-26801" y="5780266"/>
              <a:chExt cx="9251810" cy="938261"/>
            </a:xfrm>
          </p:grpSpPr>
          <p:grpSp>
            <p:nvGrpSpPr>
              <p:cNvPr id="42" name="Group 41">
                <a:extLst>
                  <a:ext uri="{FF2B5EF4-FFF2-40B4-BE49-F238E27FC236}">
                    <a16:creationId xmlns:a16="http://schemas.microsoft.com/office/drawing/2014/main" id="{8A3FBBC3-F3D1-449E-B1FA-C25D4AA623E4}"/>
                  </a:ext>
                </a:extLst>
              </p:cNvPr>
              <p:cNvGrpSpPr/>
              <p:nvPr/>
            </p:nvGrpSpPr>
            <p:grpSpPr>
              <a:xfrm>
                <a:off x="-26801" y="5780266"/>
                <a:ext cx="9251810" cy="938261"/>
                <a:chOff x="-26801" y="5780266"/>
                <a:chExt cx="9251810" cy="938261"/>
              </a:xfrm>
            </p:grpSpPr>
            <p:sp>
              <p:nvSpPr>
                <p:cNvPr id="50" name="TextBox 4">
                  <a:extLst>
                    <a:ext uri="{FF2B5EF4-FFF2-40B4-BE49-F238E27FC236}">
                      <a16:creationId xmlns:a16="http://schemas.microsoft.com/office/drawing/2014/main" id="{60F89C4A-C326-4DD7-979C-756CA8B39B4D}"/>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51" name="Groupe 29">
                  <a:extLst>
                    <a:ext uri="{FF2B5EF4-FFF2-40B4-BE49-F238E27FC236}">
                      <a16:creationId xmlns:a16="http://schemas.microsoft.com/office/drawing/2014/main" id="{304BB200-8546-4F8B-A164-9F7191DF2FB3}"/>
                    </a:ext>
                  </a:extLst>
                </p:cNvPr>
                <p:cNvGrpSpPr/>
                <p:nvPr/>
              </p:nvGrpSpPr>
              <p:grpSpPr>
                <a:xfrm>
                  <a:off x="432617" y="5780266"/>
                  <a:ext cx="8792392" cy="938261"/>
                  <a:chOff x="393700" y="5856288"/>
                  <a:chExt cx="8792392" cy="938261"/>
                </a:xfrm>
              </p:grpSpPr>
              <p:sp>
                <p:nvSpPr>
                  <p:cNvPr id="52" name="Rectangle 46">
                    <a:extLst>
                      <a:ext uri="{FF2B5EF4-FFF2-40B4-BE49-F238E27FC236}">
                        <a16:creationId xmlns:a16="http://schemas.microsoft.com/office/drawing/2014/main" id="{7C0BA5F9-C938-4BBE-96FB-185B691C26BB}"/>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3">
                    <a:extLst>
                      <a:ext uri="{FF2B5EF4-FFF2-40B4-BE49-F238E27FC236}">
                        <a16:creationId xmlns:a16="http://schemas.microsoft.com/office/drawing/2014/main" id="{1083DBF5-A4FA-41F2-84E0-653A7AA33130}"/>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12">
                    <a:extLst>
                      <a:ext uri="{FF2B5EF4-FFF2-40B4-BE49-F238E27FC236}">
                        <a16:creationId xmlns:a16="http://schemas.microsoft.com/office/drawing/2014/main" id="{84B6A0FB-B20E-445B-BA44-6E5CE49ED305}"/>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15">
                    <a:extLst>
                      <a:ext uri="{FF2B5EF4-FFF2-40B4-BE49-F238E27FC236}">
                        <a16:creationId xmlns:a16="http://schemas.microsoft.com/office/drawing/2014/main" id="{88B6E202-8A0D-43E8-93B6-E044DFD73339}"/>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6" name="Straight Arrow Connector 16">
                    <a:extLst>
                      <a:ext uri="{FF2B5EF4-FFF2-40B4-BE49-F238E27FC236}">
                        <a16:creationId xmlns:a16="http://schemas.microsoft.com/office/drawing/2014/main" id="{F8E0F342-3005-48C2-843D-4B923D65E2E3}"/>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7" name="Straight Arrow Connector 19">
                    <a:extLst>
                      <a:ext uri="{FF2B5EF4-FFF2-40B4-BE49-F238E27FC236}">
                        <a16:creationId xmlns:a16="http://schemas.microsoft.com/office/drawing/2014/main" id="{13704F54-3D52-4FB4-B099-FAA7203D01EB}"/>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8" name="Straight Arrow Connector 20">
                    <a:extLst>
                      <a:ext uri="{FF2B5EF4-FFF2-40B4-BE49-F238E27FC236}">
                        <a16:creationId xmlns:a16="http://schemas.microsoft.com/office/drawing/2014/main" id="{A9CE2139-2EAA-4BDA-9AFB-EC92DA45E26D}"/>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21">
                    <a:extLst>
                      <a:ext uri="{FF2B5EF4-FFF2-40B4-BE49-F238E27FC236}">
                        <a16:creationId xmlns:a16="http://schemas.microsoft.com/office/drawing/2014/main" id="{C8F70234-FE30-41BB-98C5-92B2E7BED14E}"/>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24">
                    <a:extLst>
                      <a:ext uri="{FF2B5EF4-FFF2-40B4-BE49-F238E27FC236}">
                        <a16:creationId xmlns:a16="http://schemas.microsoft.com/office/drawing/2014/main" id="{E7787A79-EF75-4B27-9EF3-FD7098653B93}"/>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61" name="TextBox 25">
                    <a:extLst>
                      <a:ext uri="{FF2B5EF4-FFF2-40B4-BE49-F238E27FC236}">
                        <a16:creationId xmlns:a16="http://schemas.microsoft.com/office/drawing/2014/main" id="{0A0143F8-6411-4B7D-9D80-4363C493B949}"/>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62" name="TextBox 26">
                    <a:extLst>
                      <a:ext uri="{FF2B5EF4-FFF2-40B4-BE49-F238E27FC236}">
                        <a16:creationId xmlns:a16="http://schemas.microsoft.com/office/drawing/2014/main" id="{4691CC55-892F-43A4-9F86-914D953B9738}"/>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63" name="TextBox 27">
                    <a:extLst>
                      <a:ext uri="{FF2B5EF4-FFF2-40B4-BE49-F238E27FC236}">
                        <a16:creationId xmlns:a16="http://schemas.microsoft.com/office/drawing/2014/main" id="{FB0A9548-3EC6-4D5B-88C3-785E8D793BD4}"/>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64" name="TextBox 28">
                    <a:extLst>
                      <a:ext uri="{FF2B5EF4-FFF2-40B4-BE49-F238E27FC236}">
                        <a16:creationId xmlns:a16="http://schemas.microsoft.com/office/drawing/2014/main" id="{BC45F24E-CC83-4041-AD4A-964A73FED838}"/>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65" name="TextBox 30">
                    <a:extLst>
                      <a:ext uri="{FF2B5EF4-FFF2-40B4-BE49-F238E27FC236}">
                        <a16:creationId xmlns:a16="http://schemas.microsoft.com/office/drawing/2014/main" id="{581D69BE-2766-4D16-AF24-025A37B5D456}"/>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66" name="TextBox 32">
                    <a:extLst>
                      <a:ext uri="{FF2B5EF4-FFF2-40B4-BE49-F238E27FC236}">
                        <a16:creationId xmlns:a16="http://schemas.microsoft.com/office/drawing/2014/main" id="{4E5A53F9-D586-44EF-B1D9-BB66EB9342DB}"/>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43" name="TextBox 30">
                <a:extLst>
                  <a:ext uri="{FF2B5EF4-FFF2-40B4-BE49-F238E27FC236}">
                    <a16:creationId xmlns:a16="http://schemas.microsoft.com/office/drawing/2014/main" id="{F62D6A1B-FEA0-4A31-943E-BD1FE3027192}"/>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44" name="Straight Arrow Connector 12">
                <a:extLst>
                  <a:ext uri="{FF2B5EF4-FFF2-40B4-BE49-F238E27FC236}">
                    <a16:creationId xmlns:a16="http://schemas.microsoft.com/office/drawing/2014/main" id="{D96F4591-7A90-4469-A1F5-E6A51F9D2610}"/>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3">
                <a:extLst>
                  <a:ext uri="{FF2B5EF4-FFF2-40B4-BE49-F238E27FC236}">
                    <a16:creationId xmlns:a16="http://schemas.microsoft.com/office/drawing/2014/main" id="{D43D75A0-CF48-429F-A803-6A608811BFE6}"/>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6" name="TextBox 27">
                <a:extLst>
                  <a:ext uri="{FF2B5EF4-FFF2-40B4-BE49-F238E27FC236}">
                    <a16:creationId xmlns:a16="http://schemas.microsoft.com/office/drawing/2014/main" id="{F0448EFD-7BFA-4062-840B-A07C7A271282}"/>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47" name="Straight Arrow Connector 3">
                <a:extLst>
                  <a:ext uri="{FF2B5EF4-FFF2-40B4-BE49-F238E27FC236}">
                    <a16:creationId xmlns:a16="http://schemas.microsoft.com/office/drawing/2014/main" id="{A8F078B8-552C-4B2D-9F30-AD0749B12433}"/>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8" name="TextBox 27">
                <a:extLst>
                  <a:ext uri="{FF2B5EF4-FFF2-40B4-BE49-F238E27FC236}">
                    <a16:creationId xmlns:a16="http://schemas.microsoft.com/office/drawing/2014/main" id="{6C556A1A-8609-4EFE-8A80-0FF9388D66A5}"/>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49" name="Straight Arrow Connector 3">
                <a:extLst>
                  <a:ext uri="{FF2B5EF4-FFF2-40B4-BE49-F238E27FC236}">
                    <a16:creationId xmlns:a16="http://schemas.microsoft.com/office/drawing/2014/main" id="{DD60ABF5-0DAC-4E9A-A62B-7F3F9F581602}"/>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9" name="TextBox 27">
              <a:extLst>
                <a:ext uri="{FF2B5EF4-FFF2-40B4-BE49-F238E27FC236}">
                  <a16:creationId xmlns:a16="http://schemas.microsoft.com/office/drawing/2014/main" id="{77A63904-F6D0-4209-9E19-AF089350C9ED}"/>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FF0000"/>
                  </a:solidFill>
                  <a:latin typeface="Calibri"/>
                </a:rPr>
                <a:t>Core</a:t>
              </a:r>
            </a:p>
          </p:txBody>
        </p:sp>
        <p:cxnSp>
          <p:nvCxnSpPr>
            <p:cNvPr id="40" name="Straight Arrow Connector 12">
              <a:extLst>
                <a:ext uri="{FF2B5EF4-FFF2-40B4-BE49-F238E27FC236}">
                  <a16:creationId xmlns:a16="http://schemas.microsoft.com/office/drawing/2014/main" id="{44A5AAED-3371-4A21-8F81-618CB54C7E81}"/>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12">
              <a:extLst>
                <a:ext uri="{FF2B5EF4-FFF2-40B4-BE49-F238E27FC236}">
                  <a16:creationId xmlns:a16="http://schemas.microsoft.com/office/drawing/2014/main" id="{630569BC-5749-45C5-AAA1-4623D4AA1BEE}"/>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78C3391-114B-47E8-9E42-FAE2549C404E}"/>
              </a:ext>
            </a:extLst>
          </p:cNvPr>
          <p:cNvSpPr/>
          <p:nvPr/>
        </p:nvSpPr>
        <p:spPr>
          <a:xfrm>
            <a:off x="150959" y="4816130"/>
            <a:ext cx="8650378" cy="1077218"/>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Indeed, whereas the petrographic images do not show much differences, the distribution of sizes of quartz inclusions show slight but clear differences. Whereas in most 16</a:t>
            </a:r>
            <a:r>
              <a:rPr lang="en-US" sz="1600" baseline="30000" dirty="0">
                <a:latin typeface="Calibri" panose="020F0502020204030204" pitchFamily="34" charset="0"/>
                <a:ea typeface="Calibri" panose="020F0502020204030204" pitchFamily="34" charset="0"/>
                <a:cs typeface="Calibri" panose="020F0502020204030204" pitchFamily="34" charset="0"/>
              </a:rPr>
              <a:t>th</a:t>
            </a:r>
            <a:r>
              <a:rPr lang="en-US" sz="1600" dirty="0">
                <a:latin typeface="Calibri" panose="020F0502020204030204" pitchFamily="34" charset="0"/>
                <a:ea typeface="Calibri" panose="020F0502020204030204" pitchFamily="34" charset="0"/>
                <a:cs typeface="Calibri" panose="020F0502020204030204" pitchFamily="34" charset="0"/>
              </a:rPr>
              <a:t>-17</a:t>
            </a:r>
            <a:r>
              <a:rPr lang="en-US" sz="1600" baseline="30000" dirty="0">
                <a:latin typeface="Calibri" panose="020F0502020204030204" pitchFamily="34" charset="0"/>
                <a:ea typeface="Calibri" panose="020F0502020204030204" pitchFamily="34" charset="0"/>
                <a:cs typeface="Calibri" panose="020F0502020204030204" pitchFamily="34" charset="0"/>
              </a:rPr>
              <a:t>th</a:t>
            </a:r>
            <a:r>
              <a:rPr lang="en-US" sz="1600" dirty="0">
                <a:latin typeface="Calibri" panose="020F0502020204030204" pitchFamily="34" charset="0"/>
                <a:ea typeface="Calibri" panose="020F0502020204030204" pitchFamily="34" charset="0"/>
                <a:cs typeface="Calibri" panose="020F0502020204030204" pitchFamily="34" charset="0"/>
              </a:rPr>
              <a:t>-century Parisian bronzes, 2 sizes of inclusions coexist (very small inclusions of around 5 µm and much larger ones – 150µm), in the allegories only the large inclusions are present (100-200µm).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7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9" grpId="0"/>
      <p:bldP spid="20" grpId="0"/>
      <p:bldP spid="22"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p:cNvSpPr txBox="1"/>
          <p:nvPr/>
        </p:nvSpPr>
        <p:spPr>
          <a:xfrm>
            <a:off x="539552" y="3717032"/>
            <a:ext cx="3096344" cy="369332"/>
          </a:xfrm>
          <a:prstGeom prst="rect">
            <a:avLst/>
          </a:prstGeom>
          <a:noFill/>
        </p:spPr>
        <p:txBody>
          <a:bodyPr wrap="square" rtlCol="0">
            <a:spAutoFit/>
          </a:bodyPr>
          <a:lstStyle/>
          <a:p>
            <a:r>
              <a:rPr lang="fr-FR" i="1" dirty="0"/>
              <a:t>Abondance &amp; Paix </a:t>
            </a:r>
            <a:r>
              <a:rPr lang="fr-FR" dirty="0"/>
              <a:t>: tin bronze</a:t>
            </a:r>
          </a:p>
        </p:txBody>
      </p:sp>
      <p:sp>
        <p:nvSpPr>
          <p:cNvPr id="19" name="ZoneTexte 18"/>
          <p:cNvSpPr txBox="1"/>
          <p:nvPr/>
        </p:nvSpPr>
        <p:spPr>
          <a:xfrm>
            <a:off x="611560" y="4149080"/>
            <a:ext cx="3744416" cy="369332"/>
          </a:xfrm>
          <a:prstGeom prst="rect">
            <a:avLst/>
          </a:prstGeom>
          <a:noFill/>
        </p:spPr>
        <p:txBody>
          <a:bodyPr wrap="square" rtlCol="0">
            <a:spAutoFit/>
          </a:bodyPr>
          <a:lstStyle/>
          <a:p>
            <a:r>
              <a:rPr lang="fr-FR" i="1" dirty="0"/>
              <a:t>Justice</a:t>
            </a:r>
            <a:r>
              <a:rPr lang="fr-FR" dirty="0"/>
              <a:t> : </a:t>
            </a:r>
            <a:r>
              <a:rPr lang="fr-FR" dirty="0" err="1"/>
              <a:t>leaded</a:t>
            </a:r>
            <a:r>
              <a:rPr lang="fr-FR" dirty="0"/>
              <a:t> </a:t>
            </a:r>
            <a:r>
              <a:rPr lang="fr-FR" dirty="0" err="1"/>
              <a:t>brass</a:t>
            </a:r>
            <a:endParaRPr lang="fr-FR" dirty="0"/>
          </a:p>
        </p:txBody>
      </p:sp>
      <p:sp>
        <p:nvSpPr>
          <p:cNvPr id="20" name="ZoneTexte 19"/>
          <p:cNvSpPr txBox="1"/>
          <p:nvPr/>
        </p:nvSpPr>
        <p:spPr>
          <a:xfrm>
            <a:off x="5088182" y="3430741"/>
            <a:ext cx="3456384" cy="646331"/>
          </a:xfrm>
          <a:prstGeom prst="rect">
            <a:avLst/>
          </a:prstGeom>
          <a:noFill/>
        </p:spPr>
        <p:txBody>
          <a:bodyPr wrap="square" rtlCol="0">
            <a:spAutoFit/>
          </a:bodyPr>
          <a:lstStyle/>
          <a:p>
            <a:r>
              <a:rPr lang="fr-FR" i="1" dirty="0"/>
              <a:t>Abondance &amp; Paix </a:t>
            </a:r>
            <a:r>
              <a:rPr lang="fr-FR" dirty="0"/>
              <a:t>: </a:t>
            </a:r>
            <a:r>
              <a:rPr lang="fr-FR" dirty="0" err="1"/>
              <a:t>same</a:t>
            </a:r>
            <a:r>
              <a:rPr lang="fr-FR" dirty="0"/>
              <a:t> </a:t>
            </a:r>
            <a:r>
              <a:rPr lang="fr-FR" dirty="0" err="1"/>
              <a:t>impurity</a:t>
            </a:r>
            <a:r>
              <a:rPr lang="fr-FR" dirty="0"/>
              <a:t> pattern </a:t>
            </a:r>
            <a:r>
              <a:rPr lang="fr-FR" dirty="0" err="1"/>
              <a:t>with</a:t>
            </a:r>
            <a:r>
              <a:rPr lang="fr-FR" dirty="0"/>
              <a:t> High As and Sb</a:t>
            </a:r>
          </a:p>
        </p:txBody>
      </p:sp>
      <p:sp>
        <p:nvSpPr>
          <p:cNvPr id="21" name="ZoneTexte 20"/>
          <p:cNvSpPr txBox="1"/>
          <p:nvPr/>
        </p:nvSpPr>
        <p:spPr>
          <a:xfrm>
            <a:off x="5069180" y="4150821"/>
            <a:ext cx="3456384" cy="646331"/>
          </a:xfrm>
          <a:prstGeom prst="rect">
            <a:avLst/>
          </a:prstGeom>
          <a:noFill/>
        </p:spPr>
        <p:txBody>
          <a:bodyPr wrap="square" rtlCol="0">
            <a:spAutoFit/>
          </a:bodyPr>
          <a:lstStyle/>
          <a:p>
            <a:r>
              <a:rPr lang="fr-FR" i="1" dirty="0"/>
              <a:t>Justice</a:t>
            </a:r>
            <a:r>
              <a:rPr lang="fr-FR" dirty="0"/>
              <a:t> : </a:t>
            </a:r>
            <a:r>
              <a:rPr lang="fr-FR" dirty="0" err="1"/>
              <a:t>specific</a:t>
            </a:r>
            <a:r>
              <a:rPr lang="fr-FR" dirty="0"/>
              <a:t> pattern </a:t>
            </a:r>
            <a:r>
              <a:rPr lang="fr-FR" dirty="0" err="1"/>
              <a:t>with</a:t>
            </a:r>
            <a:r>
              <a:rPr lang="fr-FR" dirty="0"/>
              <a:t> </a:t>
            </a:r>
            <a:r>
              <a:rPr lang="fr-FR" dirty="0" err="1"/>
              <a:t>high</a:t>
            </a:r>
            <a:r>
              <a:rPr lang="fr-FR" dirty="0"/>
              <a:t> Fe and Bi</a:t>
            </a:r>
          </a:p>
        </p:txBody>
      </p:sp>
      <p:sp>
        <p:nvSpPr>
          <p:cNvPr id="32" name="ZoneTexte 31"/>
          <p:cNvSpPr txBox="1"/>
          <p:nvPr/>
        </p:nvSpPr>
        <p:spPr>
          <a:xfrm>
            <a:off x="1060404" y="4596428"/>
            <a:ext cx="2744284" cy="369332"/>
          </a:xfrm>
          <a:prstGeom prst="rect">
            <a:avLst/>
          </a:prstGeom>
          <a:noFill/>
        </p:spPr>
        <p:txBody>
          <a:bodyPr wrap="square" rtlCol="0">
            <a:spAutoFit/>
          </a:bodyPr>
          <a:lstStyle/>
          <a:p>
            <a:pPr algn="ctr"/>
            <a:r>
              <a:rPr lang="fr-FR" b="1" dirty="0">
                <a:solidFill>
                  <a:srgbClr val="FF0000"/>
                </a:solidFill>
              </a:rPr>
              <a:t>2 </a:t>
            </a:r>
            <a:r>
              <a:rPr lang="fr-FR" b="1" dirty="0" err="1">
                <a:solidFill>
                  <a:srgbClr val="FF0000"/>
                </a:solidFill>
              </a:rPr>
              <a:t>different</a:t>
            </a:r>
            <a:r>
              <a:rPr lang="fr-FR" b="1" dirty="0">
                <a:solidFill>
                  <a:srgbClr val="FF0000"/>
                </a:solidFill>
              </a:rPr>
              <a:t> </a:t>
            </a:r>
            <a:r>
              <a:rPr lang="fr-FR" b="1" dirty="0" err="1">
                <a:solidFill>
                  <a:srgbClr val="FF0000"/>
                </a:solidFill>
              </a:rPr>
              <a:t>alloys</a:t>
            </a:r>
            <a:endParaRPr lang="fr-FR" b="1" dirty="0">
              <a:solidFill>
                <a:srgbClr val="FF0000"/>
              </a:solidFill>
            </a:endParaRPr>
          </a:p>
        </p:txBody>
      </p:sp>
      <p:sp>
        <p:nvSpPr>
          <p:cNvPr id="33" name="ZoneTexte 32"/>
          <p:cNvSpPr txBox="1"/>
          <p:nvPr/>
        </p:nvSpPr>
        <p:spPr>
          <a:xfrm>
            <a:off x="6049009" y="4694963"/>
            <a:ext cx="2744284" cy="369332"/>
          </a:xfrm>
          <a:prstGeom prst="rect">
            <a:avLst/>
          </a:prstGeom>
          <a:noFill/>
        </p:spPr>
        <p:txBody>
          <a:bodyPr wrap="square" rtlCol="0">
            <a:spAutoFit/>
          </a:bodyPr>
          <a:lstStyle/>
          <a:p>
            <a:pPr algn="ctr"/>
            <a:r>
              <a:rPr lang="fr-FR" b="1" dirty="0">
                <a:solidFill>
                  <a:srgbClr val="FF0000"/>
                </a:solidFill>
              </a:rPr>
              <a:t>2 </a:t>
            </a:r>
            <a:r>
              <a:rPr lang="fr-FR" b="1" dirty="0" err="1">
                <a:solidFill>
                  <a:srgbClr val="FF0000"/>
                </a:solidFill>
              </a:rPr>
              <a:t>different</a:t>
            </a:r>
            <a:r>
              <a:rPr lang="fr-FR" b="1" dirty="0">
                <a:solidFill>
                  <a:srgbClr val="FF0000"/>
                </a:solidFill>
              </a:rPr>
              <a:t> </a:t>
            </a:r>
            <a:r>
              <a:rPr lang="fr-FR" b="1" dirty="0" err="1">
                <a:solidFill>
                  <a:srgbClr val="FF0000"/>
                </a:solidFill>
              </a:rPr>
              <a:t>copper</a:t>
            </a:r>
            <a:r>
              <a:rPr lang="fr-FR" b="1" dirty="0">
                <a:solidFill>
                  <a:srgbClr val="FF0000"/>
                </a:solidFill>
              </a:rPr>
              <a:t> sources</a:t>
            </a:r>
          </a:p>
        </p:txBody>
      </p:sp>
      <p:sp>
        <p:nvSpPr>
          <p:cNvPr id="34" name="Flèche droite 33"/>
          <p:cNvSpPr/>
          <p:nvPr/>
        </p:nvSpPr>
        <p:spPr>
          <a:xfrm>
            <a:off x="377437" y="4629564"/>
            <a:ext cx="357190" cy="2857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Flèche droite 36"/>
          <p:cNvSpPr/>
          <p:nvPr/>
        </p:nvSpPr>
        <p:spPr>
          <a:xfrm>
            <a:off x="5174122" y="4722562"/>
            <a:ext cx="357190" cy="2857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p:cNvSpPr txBox="1"/>
          <p:nvPr/>
        </p:nvSpPr>
        <p:spPr>
          <a:xfrm>
            <a:off x="0" y="0"/>
            <a:ext cx="1813200" cy="369332"/>
          </a:xfrm>
          <a:prstGeom prst="rect">
            <a:avLst/>
          </a:prstGeom>
          <a:noFill/>
        </p:spPr>
        <p:txBody>
          <a:bodyPr wrap="square" rtlCol="0">
            <a:spAutoFit/>
          </a:bodyPr>
          <a:lstStyle/>
          <a:p>
            <a:pPr algn="ctr"/>
            <a:r>
              <a:rPr lang="fr-FR" b="1" dirty="0">
                <a:latin typeface="Times New Roman" panose="02020603050405020304" pitchFamily="18" charset="0"/>
                <a:cs typeface="Times New Roman" panose="02020603050405020304" pitchFamily="18" charset="0"/>
              </a:rPr>
              <a:t>The </a:t>
            </a:r>
            <a:r>
              <a:rPr lang="fr-FR" b="1" dirty="0" err="1">
                <a:latin typeface="Times New Roman" panose="02020603050405020304" pitchFamily="18" charset="0"/>
                <a:cs typeface="Times New Roman" panose="02020603050405020304" pitchFamily="18" charset="0"/>
              </a:rPr>
              <a:t>alloys</a:t>
            </a:r>
            <a:r>
              <a:rPr lang="fr-FR" b="1" dirty="0">
                <a:latin typeface="Times New Roman" panose="02020603050405020304" pitchFamily="18" charset="0"/>
                <a:cs typeface="Times New Roman" panose="02020603050405020304" pitchFamily="18" charset="0"/>
              </a:rPr>
              <a:t>:</a:t>
            </a:r>
            <a:endParaRPr lang="fr-FR" sz="2000" b="1" i="1" dirty="0">
              <a:latin typeface="Times New Roman" panose="02020603050405020304" pitchFamily="18" charset="0"/>
              <a:cs typeface="Times New Roman" panose="02020603050405020304" pitchFamily="18" charset="0"/>
            </a:endParaRPr>
          </a:p>
        </p:txBody>
      </p:sp>
      <p:sp>
        <p:nvSpPr>
          <p:cNvPr id="3" name="Rectangle 2"/>
          <p:cNvSpPr/>
          <p:nvPr/>
        </p:nvSpPr>
        <p:spPr>
          <a:xfrm>
            <a:off x="173920" y="5020064"/>
            <a:ext cx="8999383" cy="954107"/>
          </a:xfrm>
          <a:prstGeom prst="rect">
            <a:avLst/>
          </a:prstGeom>
        </p:spPr>
        <p:txBody>
          <a:bodyPr wrap="square">
            <a:spAutoFit/>
          </a:bodyPr>
          <a:lstStyle/>
          <a:p>
            <a:r>
              <a:rPr lang="en-GB" sz="1400" dirty="0"/>
              <a:t>ICP-AES analysis of a sample drilled from each statue revealed that </a:t>
            </a:r>
            <a:r>
              <a:rPr lang="en-GB" sz="1400" dirty="0" err="1"/>
              <a:t>Prieur’s</a:t>
            </a:r>
            <a:r>
              <a:rPr lang="en-GB" sz="1400" dirty="0"/>
              <a:t> </a:t>
            </a:r>
            <a:r>
              <a:rPr lang="en-GB" sz="1400" i="1" dirty="0"/>
              <a:t>Abundance</a:t>
            </a:r>
            <a:r>
              <a:rPr lang="en-GB" sz="1400" dirty="0"/>
              <a:t> and </a:t>
            </a:r>
            <a:r>
              <a:rPr lang="en-GB" sz="1400" i="1" dirty="0"/>
              <a:t>Peace</a:t>
            </a:r>
            <a:r>
              <a:rPr lang="en-GB" sz="1400" dirty="0"/>
              <a:t> are made of tin-bronze, whereas Le Fort’s </a:t>
            </a:r>
            <a:r>
              <a:rPr lang="en-GB" sz="1400" i="1" dirty="0"/>
              <a:t>Justice</a:t>
            </a:r>
            <a:r>
              <a:rPr lang="en-GB" sz="1400" dirty="0"/>
              <a:t> is made of brass. Moreover, the very different impurity patterns suggest disparate copper ore sources. If </a:t>
            </a:r>
            <a:r>
              <a:rPr lang="en-GB" sz="1400" dirty="0" err="1"/>
              <a:t>Péron</a:t>
            </a:r>
            <a:r>
              <a:rPr lang="en-GB" sz="1400" dirty="0"/>
              <a:t> cast all three sculptures, he would have been responsible for preparing and pouring the metal. How then to explain the variation in the alloy types? </a:t>
            </a:r>
            <a:endParaRPr lang="en-US" sz="1400" dirty="0"/>
          </a:p>
        </p:txBody>
      </p:sp>
      <p:pic>
        <p:nvPicPr>
          <p:cNvPr id="55297" name="Picture 1" descr="F:\IMAGES CASTING DATABASE\594_CASTELLE_metal analysis Virtues Montmorency.png"/>
          <p:cNvPicPr>
            <a:picLocks noChangeAspect="1" noChangeArrowheads="1"/>
          </p:cNvPicPr>
          <p:nvPr/>
        </p:nvPicPr>
        <p:blipFill>
          <a:blip r:embed="rId3" cstate="print"/>
          <a:srcRect t="12820"/>
          <a:stretch>
            <a:fillRect/>
          </a:stretch>
        </p:blipFill>
        <p:spPr bwMode="auto">
          <a:xfrm>
            <a:off x="251520" y="332656"/>
            <a:ext cx="8532441" cy="3096344"/>
          </a:xfrm>
          <a:prstGeom prst="rect">
            <a:avLst/>
          </a:prstGeom>
          <a:noFill/>
        </p:spPr>
      </p:pic>
      <p:sp>
        <p:nvSpPr>
          <p:cNvPr id="38" name="ZoneTexte 37"/>
          <p:cNvSpPr txBox="1"/>
          <p:nvPr/>
        </p:nvSpPr>
        <p:spPr>
          <a:xfrm>
            <a:off x="4211960" y="0"/>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594</a:t>
            </a:r>
          </a:p>
          <a:p>
            <a:endParaRPr lang="fr-FR" sz="1400" b="1" dirty="0">
              <a:cs typeface="Times New Roman" panose="02020603050405020304" pitchFamily="18" charset="0"/>
            </a:endParaRPr>
          </a:p>
        </p:txBody>
      </p:sp>
      <p:grpSp>
        <p:nvGrpSpPr>
          <p:cNvPr id="35" name="Group 34">
            <a:extLst>
              <a:ext uri="{FF2B5EF4-FFF2-40B4-BE49-F238E27FC236}">
                <a16:creationId xmlns:a16="http://schemas.microsoft.com/office/drawing/2014/main" id="{05104394-3384-4051-A487-10A56A443290}"/>
              </a:ext>
            </a:extLst>
          </p:cNvPr>
          <p:cNvGrpSpPr/>
          <p:nvPr/>
        </p:nvGrpSpPr>
        <p:grpSpPr>
          <a:xfrm>
            <a:off x="-26801" y="5780266"/>
            <a:ext cx="9251810" cy="938261"/>
            <a:chOff x="-26801" y="5780266"/>
            <a:chExt cx="9251810" cy="938261"/>
          </a:xfrm>
        </p:grpSpPr>
        <p:sp>
          <p:nvSpPr>
            <p:cNvPr id="39" name="TextBox 30">
              <a:extLst>
                <a:ext uri="{FF2B5EF4-FFF2-40B4-BE49-F238E27FC236}">
                  <a16:creationId xmlns:a16="http://schemas.microsoft.com/office/drawing/2014/main" id="{34B20598-6311-4799-8CA6-2530BA6028C0}"/>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40" name="Group 39">
              <a:extLst>
                <a:ext uri="{FF2B5EF4-FFF2-40B4-BE49-F238E27FC236}">
                  <a16:creationId xmlns:a16="http://schemas.microsoft.com/office/drawing/2014/main" id="{822A13B6-4F4E-49F4-B9BD-18511D10E3B0}"/>
                </a:ext>
              </a:extLst>
            </p:cNvPr>
            <p:cNvGrpSpPr/>
            <p:nvPr/>
          </p:nvGrpSpPr>
          <p:grpSpPr>
            <a:xfrm>
              <a:off x="-26801" y="5780266"/>
              <a:ext cx="9251810" cy="938261"/>
              <a:chOff x="-26801" y="5780266"/>
              <a:chExt cx="9251810" cy="938261"/>
            </a:xfrm>
          </p:grpSpPr>
          <p:grpSp>
            <p:nvGrpSpPr>
              <p:cNvPr id="44" name="Group 43">
                <a:extLst>
                  <a:ext uri="{FF2B5EF4-FFF2-40B4-BE49-F238E27FC236}">
                    <a16:creationId xmlns:a16="http://schemas.microsoft.com/office/drawing/2014/main" id="{577A7754-6CB5-4241-A091-CE85F2C65540}"/>
                  </a:ext>
                </a:extLst>
              </p:cNvPr>
              <p:cNvGrpSpPr/>
              <p:nvPr/>
            </p:nvGrpSpPr>
            <p:grpSpPr>
              <a:xfrm>
                <a:off x="-26801" y="5780266"/>
                <a:ext cx="9251810" cy="938261"/>
                <a:chOff x="-26801" y="5780266"/>
                <a:chExt cx="9251810" cy="938261"/>
              </a:xfrm>
            </p:grpSpPr>
            <p:sp>
              <p:nvSpPr>
                <p:cNvPr id="70" name="TextBox 4">
                  <a:extLst>
                    <a:ext uri="{FF2B5EF4-FFF2-40B4-BE49-F238E27FC236}">
                      <a16:creationId xmlns:a16="http://schemas.microsoft.com/office/drawing/2014/main" id="{0A476ABA-C8C6-462F-9998-91D78D977765}"/>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71" name="Groupe 29">
                  <a:extLst>
                    <a:ext uri="{FF2B5EF4-FFF2-40B4-BE49-F238E27FC236}">
                      <a16:creationId xmlns:a16="http://schemas.microsoft.com/office/drawing/2014/main" id="{372EDA5C-26E5-49EB-9EBA-D7D9F5225D49}"/>
                    </a:ext>
                  </a:extLst>
                </p:cNvPr>
                <p:cNvGrpSpPr/>
                <p:nvPr/>
              </p:nvGrpSpPr>
              <p:grpSpPr>
                <a:xfrm>
                  <a:off x="432617" y="5780266"/>
                  <a:ext cx="8792392" cy="938261"/>
                  <a:chOff x="393700" y="5856288"/>
                  <a:chExt cx="8792392" cy="938261"/>
                </a:xfrm>
              </p:grpSpPr>
              <p:sp>
                <p:nvSpPr>
                  <p:cNvPr id="72" name="Rectangle 46">
                    <a:extLst>
                      <a:ext uri="{FF2B5EF4-FFF2-40B4-BE49-F238E27FC236}">
                        <a16:creationId xmlns:a16="http://schemas.microsoft.com/office/drawing/2014/main" id="{6772A875-EF54-40B6-83C4-BECFA1D42CD8}"/>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3">
                    <a:extLst>
                      <a:ext uri="{FF2B5EF4-FFF2-40B4-BE49-F238E27FC236}">
                        <a16:creationId xmlns:a16="http://schemas.microsoft.com/office/drawing/2014/main" id="{455CF9BE-A2FE-4446-BAB2-DBAFBAB080DC}"/>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12">
                    <a:extLst>
                      <a:ext uri="{FF2B5EF4-FFF2-40B4-BE49-F238E27FC236}">
                        <a16:creationId xmlns:a16="http://schemas.microsoft.com/office/drawing/2014/main" id="{2E41AAB8-A3D3-4436-808D-0F48D9FE8A49}"/>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15">
                    <a:extLst>
                      <a:ext uri="{FF2B5EF4-FFF2-40B4-BE49-F238E27FC236}">
                        <a16:creationId xmlns:a16="http://schemas.microsoft.com/office/drawing/2014/main" id="{AB835E1A-29D7-48EC-B01E-9191AABB373F}"/>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16">
                    <a:extLst>
                      <a:ext uri="{FF2B5EF4-FFF2-40B4-BE49-F238E27FC236}">
                        <a16:creationId xmlns:a16="http://schemas.microsoft.com/office/drawing/2014/main" id="{757A5BCC-E417-4DED-9509-912244983063}"/>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9">
                    <a:extLst>
                      <a:ext uri="{FF2B5EF4-FFF2-40B4-BE49-F238E27FC236}">
                        <a16:creationId xmlns:a16="http://schemas.microsoft.com/office/drawing/2014/main" id="{352F6396-D2DE-402C-A89D-22A7A427A36E}"/>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20">
                    <a:extLst>
                      <a:ext uri="{FF2B5EF4-FFF2-40B4-BE49-F238E27FC236}">
                        <a16:creationId xmlns:a16="http://schemas.microsoft.com/office/drawing/2014/main" id="{6403099A-844E-4604-9D93-8ADCE13C3850}"/>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21">
                    <a:extLst>
                      <a:ext uri="{FF2B5EF4-FFF2-40B4-BE49-F238E27FC236}">
                        <a16:creationId xmlns:a16="http://schemas.microsoft.com/office/drawing/2014/main" id="{07442E95-FFA6-4113-B442-725D4EB01733}"/>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0" name="TextBox 24">
                    <a:extLst>
                      <a:ext uri="{FF2B5EF4-FFF2-40B4-BE49-F238E27FC236}">
                        <a16:creationId xmlns:a16="http://schemas.microsoft.com/office/drawing/2014/main" id="{87136263-48E2-40BE-BB5E-AF8AA32DC21F}"/>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81" name="TextBox 25">
                    <a:extLst>
                      <a:ext uri="{FF2B5EF4-FFF2-40B4-BE49-F238E27FC236}">
                        <a16:creationId xmlns:a16="http://schemas.microsoft.com/office/drawing/2014/main" id="{E5232547-8591-4932-BAC0-5FCEA382F14C}"/>
                      </a:ext>
                    </a:extLst>
                  </p:cNvPr>
                  <p:cNvSpPr txBox="1"/>
                  <p:nvPr/>
                </p:nvSpPr>
                <p:spPr>
                  <a:xfrm>
                    <a:off x="5287271" y="6068701"/>
                    <a:ext cx="643953" cy="246221"/>
                  </a:xfrm>
                  <a:prstGeom prst="rect">
                    <a:avLst/>
                  </a:prstGeom>
                </p:spPr>
                <p:txBody>
                  <a:bodyPr wrap="square" rtlCol="0">
                    <a:spAutoFit/>
                  </a:bodyPr>
                  <a:lstStyle/>
                  <a:p>
                    <a:pPr algn="ctr"/>
                    <a:r>
                      <a:rPr lang="en-US" sz="1000" dirty="0">
                        <a:solidFill>
                          <a:srgbClr val="FF0000"/>
                        </a:solidFill>
                      </a:rPr>
                      <a:t>Alloys</a:t>
                    </a:r>
                  </a:p>
                </p:txBody>
              </p:sp>
              <p:sp>
                <p:nvSpPr>
                  <p:cNvPr id="82" name="TextBox 26">
                    <a:extLst>
                      <a:ext uri="{FF2B5EF4-FFF2-40B4-BE49-F238E27FC236}">
                        <a16:creationId xmlns:a16="http://schemas.microsoft.com/office/drawing/2014/main" id="{ADE00A5A-1778-4FCD-8D8D-2521181C341C}"/>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83" name="TextBox 27">
                    <a:extLst>
                      <a:ext uri="{FF2B5EF4-FFF2-40B4-BE49-F238E27FC236}">
                        <a16:creationId xmlns:a16="http://schemas.microsoft.com/office/drawing/2014/main" id="{07C5562B-D9E9-43A5-A374-CE7E28F0808C}"/>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84" name="TextBox 28">
                    <a:extLst>
                      <a:ext uri="{FF2B5EF4-FFF2-40B4-BE49-F238E27FC236}">
                        <a16:creationId xmlns:a16="http://schemas.microsoft.com/office/drawing/2014/main" id="{2230253A-14AD-4239-9EA5-DBE7F72C5281}"/>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85" name="TextBox 30">
                    <a:extLst>
                      <a:ext uri="{FF2B5EF4-FFF2-40B4-BE49-F238E27FC236}">
                        <a16:creationId xmlns:a16="http://schemas.microsoft.com/office/drawing/2014/main" id="{194D4DE7-7A7D-432B-B365-E81332CC663E}"/>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86" name="TextBox 32">
                    <a:extLst>
                      <a:ext uri="{FF2B5EF4-FFF2-40B4-BE49-F238E27FC236}">
                        <a16:creationId xmlns:a16="http://schemas.microsoft.com/office/drawing/2014/main" id="{870C9617-D543-42C3-9D0C-386ABF2178E7}"/>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63" name="TextBox 30">
                <a:extLst>
                  <a:ext uri="{FF2B5EF4-FFF2-40B4-BE49-F238E27FC236}">
                    <a16:creationId xmlns:a16="http://schemas.microsoft.com/office/drawing/2014/main" id="{A4979B09-7FC0-4828-B551-57498CBBEF70}"/>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64" name="Straight Arrow Connector 12">
                <a:extLst>
                  <a:ext uri="{FF2B5EF4-FFF2-40B4-BE49-F238E27FC236}">
                    <a16:creationId xmlns:a16="http://schemas.microsoft.com/office/drawing/2014/main" id="{9566F17B-02C8-469B-B046-F8543367E338}"/>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3">
                <a:extLst>
                  <a:ext uri="{FF2B5EF4-FFF2-40B4-BE49-F238E27FC236}">
                    <a16:creationId xmlns:a16="http://schemas.microsoft.com/office/drawing/2014/main" id="{C36A6ABA-8231-49FC-B6CE-0FD79007A98B}"/>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6" name="TextBox 27">
                <a:extLst>
                  <a:ext uri="{FF2B5EF4-FFF2-40B4-BE49-F238E27FC236}">
                    <a16:creationId xmlns:a16="http://schemas.microsoft.com/office/drawing/2014/main" id="{15C677EF-4848-4AD0-920C-56310BCDFC37}"/>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67" name="Straight Arrow Connector 3">
                <a:extLst>
                  <a:ext uri="{FF2B5EF4-FFF2-40B4-BE49-F238E27FC236}">
                    <a16:creationId xmlns:a16="http://schemas.microsoft.com/office/drawing/2014/main" id="{2664557B-6300-43C2-9F45-4BF4B8C63161}"/>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8" name="TextBox 27">
                <a:extLst>
                  <a:ext uri="{FF2B5EF4-FFF2-40B4-BE49-F238E27FC236}">
                    <a16:creationId xmlns:a16="http://schemas.microsoft.com/office/drawing/2014/main" id="{6A86A07F-7020-4A6E-BBF6-C2DDFF0DCE31}"/>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69" name="Straight Arrow Connector 3">
                <a:extLst>
                  <a:ext uri="{FF2B5EF4-FFF2-40B4-BE49-F238E27FC236}">
                    <a16:creationId xmlns:a16="http://schemas.microsoft.com/office/drawing/2014/main" id="{805678A5-5D85-4CD9-B284-E321E835B630}"/>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41" name="TextBox 27">
              <a:extLst>
                <a:ext uri="{FF2B5EF4-FFF2-40B4-BE49-F238E27FC236}">
                  <a16:creationId xmlns:a16="http://schemas.microsoft.com/office/drawing/2014/main" id="{EADFF882-FA6A-4AA3-AA59-8FC05B67BD8E}"/>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42" name="Straight Arrow Connector 12">
              <a:extLst>
                <a:ext uri="{FF2B5EF4-FFF2-40B4-BE49-F238E27FC236}">
                  <a16:creationId xmlns:a16="http://schemas.microsoft.com/office/drawing/2014/main" id="{3055DD7B-0628-4708-8EA6-F893DBC68EAC}"/>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12">
              <a:extLst>
                <a:ext uri="{FF2B5EF4-FFF2-40B4-BE49-F238E27FC236}">
                  <a16:creationId xmlns:a16="http://schemas.microsoft.com/office/drawing/2014/main" id="{96FB1B8D-353C-44FA-B7C2-FEE6A27D5833}"/>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9" presetClass="emph" presetSubtype="0" grpId="1" nodeType="withEffect">
                                  <p:stCondLst>
                                    <p:cond delay="0"/>
                                  </p:stCondLst>
                                  <p:childTnLst>
                                    <p:set>
                                      <p:cBhvr rctx="PPT">
                                        <p:cTn id="14" dur="indefinite"/>
                                        <p:tgtEl>
                                          <p:spTgt spid="12"/>
                                        </p:tgtEl>
                                        <p:attrNameLst>
                                          <p:attrName>style.opacity</p:attrName>
                                        </p:attrNameLst>
                                      </p:cBhvr>
                                      <p:to>
                                        <p:strVal val="0.5"/>
                                      </p:to>
                                    </p:set>
                                    <p:animEffect filter="image" prLst="opacity: 0.5">
                                      <p:cBhvr rctx="IE">
                                        <p:cTn id="15" dur="indefinite"/>
                                        <p:tgtEl>
                                          <p:spTgt spid="12"/>
                                        </p:tgtEl>
                                      </p:cBhvr>
                                    </p:animEffect>
                                  </p:childTnLst>
                                </p:cTn>
                              </p:par>
                              <p:par>
                                <p:cTn id="16" presetID="9" presetClass="emph" presetSubtype="0" grpId="1" nodeType="withEffect">
                                  <p:stCondLst>
                                    <p:cond delay="0"/>
                                  </p:stCondLst>
                                  <p:childTnLst>
                                    <p:set>
                                      <p:cBhvr rctx="PPT">
                                        <p:cTn id="17" dur="indefinite"/>
                                        <p:tgtEl>
                                          <p:spTgt spid="20"/>
                                        </p:tgtEl>
                                        <p:attrNameLst>
                                          <p:attrName>style.opacity</p:attrName>
                                        </p:attrNameLst>
                                      </p:cBhvr>
                                      <p:to>
                                        <p:strVal val="0.5"/>
                                      </p:to>
                                    </p:set>
                                    <p:animEffect filter="image" prLst="opacity: 0.5">
                                      <p:cBhvr rctx="IE">
                                        <p:cTn id="18" dur="indefinite"/>
                                        <p:tgtEl>
                                          <p:spTgt spid="20"/>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9" grpId="0"/>
      <p:bldP spid="20" grpId="0"/>
      <p:bldP spid="20" grpId="1"/>
      <p:bldP spid="21"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p:cNvSpPr>
            <a:spLocks noGrp="1"/>
          </p:cNvSpPr>
          <p:nvPr>
            <p:ph type="sldNum" sz="quarter" idx="12"/>
          </p:nvPr>
        </p:nvSpPr>
        <p:spPr/>
        <p:txBody>
          <a:bodyPr/>
          <a:lstStyle/>
          <a:p>
            <a:fld id="{4B32A5A5-8ADC-4767-92AE-B87759DAA593}" type="slidenum">
              <a:rPr lang="fr-FR" smtClean="0"/>
              <a:pPr/>
              <a:t>12</a:t>
            </a:fld>
            <a:endParaRPr lang="fr-FR"/>
          </a:p>
        </p:txBody>
      </p:sp>
      <p:sp>
        <p:nvSpPr>
          <p:cNvPr id="12" name="ZoneTexte 11"/>
          <p:cNvSpPr txBox="1"/>
          <p:nvPr/>
        </p:nvSpPr>
        <p:spPr>
          <a:xfrm>
            <a:off x="3514574" y="667388"/>
            <a:ext cx="5409023" cy="5016758"/>
          </a:xfrm>
          <a:prstGeom prst="rect">
            <a:avLst/>
          </a:prstGeom>
          <a:noFill/>
          <a:ln w="12700">
            <a:solidFill>
              <a:srgbClr val="00B050"/>
            </a:solidFill>
          </a:ln>
        </p:spPr>
        <p:txBody>
          <a:bodyPr wrap="square" rtlCol="0">
            <a:spAutoFit/>
          </a:bodyPr>
          <a:lstStyle/>
          <a:p>
            <a:r>
              <a:rPr lang="en-US" sz="1600" dirty="0"/>
              <a:t>The three figures were cast by a similar method using idiosyncratic chaplets, and a similar core composition, which strongly suggests that they were cast by the same founder.</a:t>
            </a:r>
          </a:p>
          <a:p>
            <a:r>
              <a:rPr lang="en-US" sz="1600" dirty="0"/>
              <a:t> </a:t>
            </a:r>
          </a:p>
          <a:p>
            <a:r>
              <a:rPr lang="en-US" sz="1600" dirty="0"/>
              <a:t>The variation in metal composition would suggest, however, that a different founder was involved. All of </a:t>
            </a:r>
            <a:r>
              <a:rPr lang="en-US" sz="1600" dirty="0" err="1"/>
              <a:t>Prieur’s</a:t>
            </a:r>
            <a:r>
              <a:rPr lang="en-US" sz="1600" dirty="0"/>
              <a:t> large bronzes cast in France we know of are made of tin –bronze. It is possible that he imposed his choice of alloy on the founder. Conversely, Martin Le Fort was of less renown with no documented previous experience in casting, he might have left it up to </a:t>
            </a:r>
            <a:r>
              <a:rPr lang="en-US" sz="1600" dirty="0" err="1"/>
              <a:t>Péron</a:t>
            </a:r>
            <a:r>
              <a:rPr lang="en-US" sz="1600" dirty="0"/>
              <a:t> to work with his preferred alloy, which we assume was brass (this of course is only an hypothesis, we unfortunately have no record of other productions of Nicolas </a:t>
            </a:r>
            <a:r>
              <a:rPr lang="en-US" sz="1600" dirty="0" err="1"/>
              <a:t>Péron</a:t>
            </a:r>
            <a:r>
              <a:rPr lang="en-US" sz="1600" dirty="0"/>
              <a:t> to discuss this point). “</a:t>
            </a:r>
          </a:p>
          <a:p>
            <a:r>
              <a:rPr lang="en-US" sz="1600" dirty="0"/>
              <a:t> </a:t>
            </a:r>
          </a:p>
          <a:p>
            <a:r>
              <a:rPr lang="en-US" sz="1600" dirty="0"/>
              <a:t>In the end, the sculptors’ different backgrounds and status allows us to rationalize that the alloy used for </a:t>
            </a:r>
            <a:r>
              <a:rPr lang="en-US" sz="1600" dirty="0" err="1"/>
              <a:t>Prieur’s</a:t>
            </a:r>
            <a:r>
              <a:rPr lang="en-US" sz="1600" dirty="0"/>
              <a:t> two figures was due to the artist’s deliberate Italianate choice, and that the founder </a:t>
            </a:r>
            <a:r>
              <a:rPr lang="en-US" sz="1600" dirty="0" err="1"/>
              <a:t>Péron</a:t>
            </a:r>
            <a:r>
              <a:rPr lang="en-US" sz="1600" dirty="0"/>
              <a:t> was willing and able to successfully execute the casts for the monument in both alloys. </a:t>
            </a:r>
          </a:p>
        </p:txBody>
      </p:sp>
      <p:sp>
        <p:nvSpPr>
          <p:cNvPr id="29" name="Sous-titre 2"/>
          <p:cNvSpPr txBox="1">
            <a:spLocks/>
          </p:cNvSpPr>
          <p:nvPr/>
        </p:nvSpPr>
        <p:spPr>
          <a:xfrm>
            <a:off x="-40975" y="179033"/>
            <a:ext cx="2398397" cy="369647"/>
          </a:xfrm>
          <a:prstGeom prst="rect">
            <a:avLst/>
          </a:prstGeom>
        </p:spPr>
        <p:txBody>
          <a:bodyPr vert="horz" lIns="91440" tIns="45720" rIns="91440" bIns="45720" rtlCol="0" anchor="t">
            <a:normAutofit/>
          </a:bodyPr>
          <a:lstStyle/>
          <a:p>
            <a:pPr lvl="0" algn="ctr">
              <a:spcBef>
                <a:spcPct val="20000"/>
              </a:spcBef>
              <a:defRPr/>
            </a:pPr>
            <a:r>
              <a:rPr lang="fr-FR" b="1" dirty="0" err="1">
                <a:solidFill>
                  <a:sysClr val="windowText" lastClr="000000"/>
                </a:solidFill>
                <a:latin typeface="Times New Roman" charset="0"/>
                <a:ea typeface="Times New Roman" charset="0"/>
                <a:cs typeface="Times New Roman" charset="0"/>
              </a:rPr>
              <a:t>Summary</a:t>
            </a:r>
            <a:r>
              <a:rPr lang="fr-FR" b="1" dirty="0">
                <a:solidFill>
                  <a:sysClr val="windowText" lastClr="000000"/>
                </a:solidFill>
                <a:latin typeface="Times New Roman" charset="0"/>
                <a:ea typeface="Times New Roman" charset="0"/>
                <a:cs typeface="Times New Roman" charset="0"/>
              </a:rPr>
              <a:t> of </a:t>
            </a:r>
            <a:r>
              <a:rPr lang="fr-FR" b="1" dirty="0" err="1">
                <a:solidFill>
                  <a:sysClr val="windowText" lastClr="000000"/>
                </a:solidFill>
                <a:latin typeface="Times New Roman" charset="0"/>
                <a:ea typeface="Times New Roman" charset="0"/>
                <a:cs typeface="Times New Roman" charset="0"/>
              </a:rPr>
              <a:t>findings</a:t>
            </a:r>
            <a:r>
              <a:rPr lang="fr-FR" b="1" dirty="0">
                <a:solidFill>
                  <a:sysClr val="windowText" lastClr="000000"/>
                </a:solidFill>
                <a:latin typeface="Times New Roman" charset="0"/>
                <a:ea typeface="Times New Roman" charset="0"/>
                <a:cs typeface="Times New Roman" charset="0"/>
              </a:rPr>
              <a:t>:</a:t>
            </a:r>
            <a:endParaRPr kumimoji="0" lang="fr-FR" b="0" i="0" u="none" strike="noStrike" kern="1200" cap="none" spc="0" normalizeH="0" baseline="0" noProof="0" dirty="0">
              <a:ln>
                <a:noFill/>
              </a:ln>
              <a:solidFill>
                <a:schemeClr val="tx1">
                  <a:tint val="75000"/>
                </a:schemeClr>
              </a:solidFill>
              <a:effectLst/>
              <a:uLnTx/>
              <a:uFillTx/>
              <a:latin typeface="Times New Roman" charset="0"/>
              <a:ea typeface="Times New Roman" charset="0"/>
              <a:cs typeface="Times New Roman" charset="0"/>
            </a:endParaRPr>
          </a:p>
        </p:txBody>
      </p:sp>
      <p:pic>
        <p:nvPicPr>
          <p:cNvPr id="27" name="Afbeelding 25">
            <a:extLst>
              <a:ext uri="{FF2B5EF4-FFF2-40B4-BE49-F238E27FC236}">
                <a16:creationId xmlns:a16="http://schemas.microsoft.com/office/drawing/2014/main" id="{1DCCF06A-5374-44CF-81F8-2DA217162A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596" y="800719"/>
            <a:ext cx="2822440" cy="5031514"/>
          </a:xfrm>
          <a:prstGeom prst="rect">
            <a:avLst/>
          </a:prstGeom>
        </p:spPr>
      </p:pic>
      <p:grpSp>
        <p:nvGrpSpPr>
          <p:cNvPr id="25" name="Group 24">
            <a:extLst>
              <a:ext uri="{FF2B5EF4-FFF2-40B4-BE49-F238E27FC236}">
                <a16:creationId xmlns:a16="http://schemas.microsoft.com/office/drawing/2014/main" id="{152C5037-872D-4316-BCB3-9153A398E84A}"/>
              </a:ext>
            </a:extLst>
          </p:cNvPr>
          <p:cNvGrpSpPr/>
          <p:nvPr/>
        </p:nvGrpSpPr>
        <p:grpSpPr>
          <a:xfrm>
            <a:off x="-26801" y="5780266"/>
            <a:ext cx="9251810" cy="938261"/>
            <a:chOff x="-26801" y="5780266"/>
            <a:chExt cx="9251810" cy="938261"/>
          </a:xfrm>
        </p:grpSpPr>
        <p:sp>
          <p:nvSpPr>
            <p:cNvPr id="26" name="TextBox 30">
              <a:extLst>
                <a:ext uri="{FF2B5EF4-FFF2-40B4-BE49-F238E27FC236}">
                  <a16:creationId xmlns:a16="http://schemas.microsoft.com/office/drawing/2014/main" id="{2B304476-B5FD-46F7-9189-AA60FDCC7766}"/>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28" name="Group 27">
              <a:extLst>
                <a:ext uri="{FF2B5EF4-FFF2-40B4-BE49-F238E27FC236}">
                  <a16:creationId xmlns:a16="http://schemas.microsoft.com/office/drawing/2014/main" id="{A50F591E-FE0B-465E-B5EB-FC9B9C8ABDF1}"/>
                </a:ext>
              </a:extLst>
            </p:cNvPr>
            <p:cNvGrpSpPr/>
            <p:nvPr/>
          </p:nvGrpSpPr>
          <p:grpSpPr>
            <a:xfrm>
              <a:off x="-26801" y="5780266"/>
              <a:ext cx="9251810" cy="938261"/>
              <a:chOff x="-26801" y="5780266"/>
              <a:chExt cx="9251810" cy="938261"/>
            </a:xfrm>
          </p:grpSpPr>
          <p:grpSp>
            <p:nvGrpSpPr>
              <p:cNvPr id="33" name="Group 32">
                <a:extLst>
                  <a:ext uri="{FF2B5EF4-FFF2-40B4-BE49-F238E27FC236}">
                    <a16:creationId xmlns:a16="http://schemas.microsoft.com/office/drawing/2014/main" id="{7092B31E-0241-48CD-863A-EA2D1FD9CBE0}"/>
                  </a:ext>
                </a:extLst>
              </p:cNvPr>
              <p:cNvGrpSpPr/>
              <p:nvPr/>
            </p:nvGrpSpPr>
            <p:grpSpPr>
              <a:xfrm>
                <a:off x="-26801" y="5780266"/>
                <a:ext cx="9251810" cy="938261"/>
                <a:chOff x="-26801" y="5780266"/>
                <a:chExt cx="9251810" cy="938261"/>
              </a:xfrm>
            </p:grpSpPr>
            <p:sp>
              <p:nvSpPr>
                <p:cNvPr id="41" name="TextBox 4">
                  <a:extLst>
                    <a:ext uri="{FF2B5EF4-FFF2-40B4-BE49-F238E27FC236}">
                      <a16:creationId xmlns:a16="http://schemas.microsoft.com/office/drawing/2014/main" id="{104E0E56-2184-486F-BA13-0FCADF6A227B}"/>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42" name="Groupe 29">
                  <a:extLst>
                    <a:ext uri="{FF2B5EF4-FFF2-40B4-BE49-F238E27FC236}">
                      <a16:creationId xmlns:a16="http://schemas.microsoft.com/office/drawing/2014/main" id="{9A1B6ADD-43D4-4512-B8DE-02892119778B}"/>
                    </a:ext>
                  </a:extLst>
                </p:cNvPr>
                <p:cNvGrpSpPr/>
                <p:nvPr/>
              </p:nvGrpSpPr>
              <p:grpSpPr>
                <a:xfrm>
                  <a:off x="432617" y="5780266"/>
                  <a:ext cx="8792392" cy="938261"/>
                  <a:chOff x="393700" y="5856288"/>
                  <a:chExt cx="8792392" cy="938261"/>
                </a:xfrm>
              </p:grpSpPr>
              <p:sp>
                <p:nvSpPr>
                  <p:cNvPr id="43" name="Rectangle 46">
                    <a:extLst>
                      <a:ext uri="{FF2B5EF4-FFF2-40B4-BE49-F238E27FC236}">
                        <a16:creationId xmlns:a16="http://schemas.microsoft.com/office/drawing/2014/main" id="{321F3CC4-D9E7-4060-8881-F5301A93D5BA}"/>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3">
                    <a:extLst>
                      <a:ext uri="{FF2B5EF4-FFF2-40B4-BE49-F238E27FC236}">
                        <a16:creationId xmlns:a16="http://schemas.microsoft.com/office/drawing/2014/main" id="{797D99D3-B5B4-4202-A046-2DAF6C30D123}"/>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12">
                    <a:extLst>
                      <a:ext uri="{FF2B5EF4-FFF2-40B4-BE49-F238E27FC236}">
                        <a16:creationId xmlns:a16="http://schemas.microsoft.com/office/drawing/2014/main" id="{6F484AD0-BA49-4F57-A47B-34A78116C81F}"/>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15">
                    <a:extLst>
                      <a:ext uri="{FF2B5EF4-FFF2-40B4-BE49-F238E27FC236}">
                        <a16:creationId xmlns:a16="http://schemas.microsoft.com/office/drawing/2014/main" id="{4AD6A0C8-035A-4A23-8D95-915E5EA54E1F}"/>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16">
                    <a:extLst>
                      <a:ext uri="{FF2B5EF4-FFF2-40B4-BE49-F238E27FC236}">
                        <a16:creationId xmlns:a16="http://schemas.microsoft.com/office/drawing/2014/main" id="{F783BEB4-BC98-43A0-A70E-FFB776636653}"/>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19">
                    <a:extLst>
                      <a:ext uri="{FF2B5EF4-FFF2-40B4-BE49-F238E27FC236}">
                        <a16:creationId xmlns:a16="http://schemas.microsoft.com/office/drawing/2014/main" id="{EDDC7508-BDD6-44AA-8644-2E212304A3E7}"/>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20">
                    <a:extLst>
                      <a:ext uri="{FF2B5EF4-FFF2-40B4-BE49-F238E27FC236}">
                        <a16:creationId xmlns:a16="http://schemas.microsoft.com/office/drawing/2014/main" id="{94726419-65A0-4015-AB76-365AC25F5720}"/>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21">
                    <a:extLst>
                      <a:ext uri="{FF2B5EF4-FFF2-40B4-BE49-F238E27FC236}">
                        <a16:creationId xmlns:a16="http://schemas.microsoft.com/office/drawing/2014/main" id="{41C72F3E-AAA9-4517-B1A1-F8D7137A9C98}"/>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1" name="TextBox 24">
                    <a:extLst>
                      <a:ext uri="{FF2B5EF4-FFF2-40B4-BE49-F238E27FC236}">
                        <a16:creationId xmlns:a16="http://schemas.microsoft.com/office/drawing/2014/main" id="{7CC05F6F-67D3-4744-AC78-FF10FE508A2A}"/>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71" name="TextBox 25">
                    <a:extLst>
                      <a:ext uri="{FF2B5EF4-FFF2-40B4-BE49-F238E27FC236}">
                        <a16:creationId xmlns:a16="http://schemas.microsoft.com/office/drawing/2014/main" id="{86D30A12-6E2F-4D51-A154-CA9BA85575AE}"/>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72" name="TextBox 26">
                    <a:extLst>
                      <a:ext uri="{FF2B5EF4-FFF2-40B4-BE49-F238E27FC236}">
                        <a16:creationId xmlns:a16="http://schemas.microsoft.com/office/drawing/2014/main" id="{856DA119-7469-4303-A2E1-CFD016E9CA7B}"/>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73" name="TextBox 27">
                    <a:extLst>
                      <a:ext uri="{FF2B5EF4-FFF2-40B4-BE49-F238E27FC236}">
                        <a16:creationId xmlns:a16="http://schemas.microsoft.com/office/drawing/2014/main" id="{7ABA0AAB-87F8-4AB5-9D33-4BE1D9DD0CCF}"/>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74" name="TextBox 28">
                    <a:extLst>
                      <a:ext uri="{FF2B5EF4-FFF2-40B4-BE49-F238E27FC236}">
                        <a16:creationId xmlns:a16="http://schemas.microsoft.com/office/drawing/2014/main" id="{03BC2B03-C680-4B5D-B593-7F1018252746}"/>
                      </a:ext>
                    </a:extLst>
                  </p:cNvPr>
                  <p:cNvSpPr txBox="1"/>
                  <p:nvPr/>
                </p:nvSpPr>
                <p:spPr>
                  <a:xfrm>
                    <a:off x="5854570" y="6029673"/>
                    <a:ext cx="1097940" cy="400110"/>
                  </a:xfrm>
                  <a:prstGeom prst="rect">
                    <a:avLst/>
                  </a:prstGeom>
                </p:spPr>
                <p:txBody>
                  <a:bodyPr wrap="square" rtlCol="0">
                    <a:spAutoFit/>
                  </a:bodyPr>
                  <a:lstStyle/>
                  <a:p>
                    <a:pPr algn="ctr"/>
                    <a:r>
                      <a:rPr lang="en-US" sz="1000" dirty="0">
                        <a:solidFill>
                          <a:srgbClr val="FF0000"/>
                        </a:solidFill>
                        <a:latin typeface="Calibri"/>
                      </a:rPr>
                      <a:t>Summary of findings...</a:t>
                    </a:r>
                    <a:r>
                      <a:rPr lang="en-US" sz="1000" dirty="0">
                        <a:solidFill>
                          <a:srgbClr val="000000"/>
                        </a:solidFill>
                        <a:latin typeface="Calibri"/>
                      </a:rPr>
                      <a:t> </a:t>
                    </a:r>
                  </a:p>
                </p:txBody>
              </p:sp>
              <p:sp>
                <p:nvSpPr>
                  <p:cNvPr id="75" name="TextBox 30">
                    <a:extLst>
                      <a:ext uri="{FF2B5EF4-FFF2-40B4-BE49-F238E27FC236}">
                        <a16:creationId xmlns:a16="http://schemas.microsoft.com/office/drawing/2014/main" id="{A3C8A247-3AA2-4657-BA81-624F27431DE5}"/>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76" name="TextBox 32">
                    <a:extLst>
                      <a:ext uri="{FF2B5EF4-FFF2-40B4-BE49-F238E27FC236}">
                        <a16:creationId xmlns:a16="http://schemas.microsoft.com/office/drawing/2014/main" id="{6AFB4B83-8328-4144-9D1B-FD829A66A759}"/>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34" name="TextBox 30">
                <a:extLst>
                  <a:ext uri="{FF2B5EF4-FFF2-40B4-BE49-F238E27FC236}">
                    <a16:creationId xmlns:a16="http://schemas.microsoft.com/office/drawing/2014/main" id="{40A53464-0590-4B2C-8705-55B94A63D854}"/>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35" name="Straight Arrow Connector 12">
                <a:extLst>
                  <a:ext uri="{FF2B5EF4-FFF2-40B4-BE49-F238E27FC236}">
                    <a16:creationId xmlns:a16="http://schemas.microsoft.com/office/drawing/2014/main" id="{2BEF1BD7-AFD3-432F-880E-D18169CAD8E5}"/>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
                <a:extLst>
                  <a:ext uri="{FF2B5EF4-FFF2-40B4-BE49-F238E27FC236}">
                    <a16:creationId xmlns:a16="http://schemas.microsoft.com/office/drawing/2014/main" id="{993503A5-6C5D-4341-A014-AF2617DA4DD7}"/>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7" name="TextBox 27">
                <a:extLst>
                  <a:ext uri="{FF2B5EF4-FFF2-40B4-BE49-F238E27FC236}">
                    <a16:creationId xmlns:a16="http://schemas.microsoft.com/office/drawing/2014/main" id="{0C9FF829-723C-49B9-959F-164E9E06E894}"/>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38" name="Straight Arrow Connector 3">
                <a:extLst>
                  <a:ext uri="{FF2B5EF4-FFF2-40B4-BE49-F238E27FC236}">
                    <a16:creationId xmlns:a16="http://schemas.microsoft.com/office/drawing/2014/main" id="{C043715C-8051-46D3-8969-EDF482002F7F}"/>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9" name="TextBox 27">
                <a:extLst>
                  <a:ext uri="{FF2B5EF4-FFF2-40B4-BE49-F238E27FC236}">
                    <a16:creationId xmlns:a16="http://schemas.microsoft.com/office/drawing/2014/main" id="{46B92076-444B-4286-817A-297C6699D7AF}"/>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40" name="Straight Arrow Connector 3">
                <a:extLst>
                  <a:ext uri="{FF2B5EF4-FFF2-40B4-BE49-F238E27FC236}">
                    <a16:creationId xmlns:a16="http://schemas.microsoft.com/office/drawing/2014/main" id="{E67AC71C-BA49-42CD-A4D8-5B590A662122}"/>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0" name="TextBox 27">
              <a:extLst>
                <a:ext uri="{FF2B5EF4-FFF2-40B4-BE49-F238E27FC236}">
                  <a16:creationId xmlns:a16="http://schemas.microsoft.com/office/drawing/2014/main" id="{B11817A1-AF50-4699-BDE4-573C55281D2C}"/>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31" name="Straight Arrow Connector 12">
              <a:extLst>
                <a:ext uri="{FF2B5EF4-FFF2-40B4-BE49-F238E27FC236}">
                  <a16:creationId xmlns:a16="http://schemas.microsoft.com/office/drawing/2014/main" id="{4DCBB0D7-428D-4543-ADE3-C5D52A09FACA}"/>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12">
              <a:extLst>
                <a:ext uri="{FF2B5EF4-FFF2-40B4-BE49-F238E27FC236}">
                  <a16:creationId xmlns:a16="http://schemas.microsoft.com/office/drawing/2014/main" id="{830F2425-26A0-48C8-9C8C-5C81C668AAE0}"/>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A1A1A1"/>
                                      </p:to>
                                    </p:animClr>
                                  </p:childTnLst>
                                </p:cTn>
                              </p:par>
                              <p:par>
                                <p:cTn id="7" presetID="3" presetClass="emph" presetSubtype="2" fill="hold" nodeType="withEffect">
                                  <p:stCondLst>
                                    <p:cond delay="0"/>
                                  </p:stCondLst>
                                  <p:childTnLst>
                                    <p:animClr clrSpc="rgb" dir="cw">
                                      <p:cBhvr override="childStyle">
                                        <p:cTn id="8" dur="500" fill="hold"/>
                                        <p:tgtEl>
                                          <p:spTgt spid="12">
                                            <p:txEl>
                                              <p:pRg st="1" end="1"/>
                                            </p:txEl>
                                          </p:spTgt>
                                        </p:tgtEl>
                                        <p:attrNameLst>
                                          <p:attrName>style.color</p:attrName>
                                        </p:attrNameLst>
                                      </p:cBhvr>
                                      <p:to>
                                        <a:srgbClr val="A1A1A1"/>
                                      </p:to>
                                    </p:animClr>
                                  </p:childTnLst>
                                </p:cTn>
                              </p:par>
                              <p:par>
                                <p:cTn id="9" presetID="3" presetClass="emph" presetSubtype="2" fill="hold" nodeType="withEffect">
                                  <p:stCondLst>
                                    <p:cond delay="0"/>
                                  </p:stCondLst>
                                  <p:childTnLst>
                                    <p:animClr clrSpc="rgb" dir="cw">
                                      <p:cBhvr override="childStyle">
                                        <p:cTn id="10" dur="500" fill="hold"/>
                                        <p:tgtEl>
                                          <p:spTgt spid="12">
                                            <p:txEl>
                                              <p:pRg st="2" end="2"/>
                                            </p:txEl>
                                          </p:spTgt>
                                        </p:tgtEl>
                                        <p:attrNameLst>
                                          <p:attrName>style.color</p:attrName>
                                        </p:attrNameLst>
                                      </p:cBhvr>
                                      <p:to>
                                        <a:srgbClr val="A1A1A1"/>
                                      </p:to>
                                    </p:animClr>
                                  </p:childTnLst>
                                </p:cTn>
                              </p:par>
                              <p:par>
                                <p:cTn id="11" presetID="3" presetClass="emph" presetSubtype="2" fill="hold" nodeType="withEffect">
                                  <p:stCondLst>
                                    <p:cond delay="0"/>
                                  </p:stCondLst>
                                  <p:childTnLst>
                                    <p:animClr clrSpc="rgb" dir="cw">
                                      <p:cBhvr override="childStyle">
                                        <p:cTn id="12" dur="500" fill="hold"/>
                                        <p:tgtEl>
                                          <p:spTgt spid="12">
                                            <p:txEl>
                                              <p:pRg st="3" end="3"/>
                                            </p:txEl>
                                          </p:spTgt>
                                        </p:tgtEl>
                                        <p:attrNameLst>
                                          <p:attrName>style.color</p:attrName>
                                        </p:attrNameLst>
                                      </p:cBhvr>
                                      <p:to>
                                        <a:srgbClr val="A1A1A1"/>
                                      </p:to>
                                    </p:animClr>
                                  </p:childTnLst>
                                </p:cTn>
                              </p:par>
                              <p:par>
                                <p:cTn id="13" presetID="3" presetClass="emph" presetSubtype="2" fill="hold" nodeType="withEffect">
                                  <p:stCondLst>
                                    <p:cond delay="0"/>
                                  </p:stCondLst>
                                  <p:childTnLst>
                                    <p:animClr clrSpc="rgb" dir="cw">
                                      <p:cBhvr override="childStyle">
                                        <p:cTn id="14" dur="500" fill="hold"/>
                                        <p:tgtEl>
                                          <p:spTgt spid="12">
                                            <p:txEl>
                                              <p:pRg st="4" end="4"/>
                                            </p:txEl>
                                          </p:spTgt>
                                        </p:tgtEl>
                                        <p:attrNameLst>
                                          <p:attrName>style.color</p:attrName>
                                        </p:attrNameLst>
                                      </p:cBhvr>
                                      <p:to>
                                        <a:srgbClr val="A1A1A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10"/>
          <p:cNvSpPr>
            <a:spLocks noGrp="1"/>
          </p:cNvSpPr>
          <p:nvPr>
            <p:ph type="sldNum" sz="quarter" idx="12"/>
          </p:nvPr>
        </p:nvSpPr>
        <p:spPr/>
        <p:txBody>
          <a:bodyPr/>
          <a:lstStyle/>
          <a:p>
            <a:fld id="{4B32A5A5-8ADC-4767-92AE-B87759DAA593}" type="slidenum">
              <a:rPr lang="fr-FR" smtClean="0"/>
              <a:pPr/>
              <a:t>13</a:t>
            </a:fld>
            <a:endParaRPr lang="fr-FR"/>
          </a:p>
        </p:txBody>
      </p:sp>
      <p:sp>
        <p:nvSpPr>
          <p:cNvPr id="12" name="Espace réservé du contenu 8"/>
          <p:cNvSpPr>
            <a:spLocks noGrp="1"/>
          </p:cNvSpPr>
          <p:nvPr>
            <p:ph type="body" idx="1"/>
          </p:nvPr>
        </p:nvSpPr>
        <p:spPr>
          <a:xfrm>
            <a:off x="128192" y="214609"/>
            <a:ext cx="4309843" cy="369332"/>
          </a:xfrm>
          <a:prstGeom prst="rect">
            <a:avLst/>
          </a:prstGeom>
        </p:spPr>
        <p:txBody>
          <a:bodyPr/>
          <a:lstStyle/>
          <a:p>
            <a:pPr marL="361950" indent="-361950" algn="l"/>
            <a:r>
              <a:rPr lang="en-US" sz="1800" dirty="0">
                <a:latin typeface="Times New Roman" charset="0"/>
                <a:ea typeface="Times New Roman" charset="0"/>
                <a:cs typeface="Times New Roman" charset="0"/>
              </a:rPr>
              <a:t>Synopsis of  technical study parameters:</a:t>
            </a:r>
          </a:p>
        </p:txBody>
      </p:sp>
      <p:sp>
        <p:nvSpPr>
          <p:cNvPr id="14" name="Espace réservé du numéro de diapositive 7"/>
          <p:cNvSpPr txBox="1">
            <a:spLocks/>
          </p:cNvSpPr>
          <p:nvPr/>
        </p:nvSpPr>
        <p:spPr>
          <a:xfrm>
            <a:off x="7010400" y="6492875"/>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4B32A5A5-8ADC-4767-92AE-B87759DAA593}" type="slidenum">
              <a:rPr kumimoji="0" lang="fr-FR"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r-FR"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Rectangle 14"/>
          <p:cNvSpPr/>
          <p:nvPr/>
        </p:nvSpPr>
        <p:spPr>
          <a:xfrm>
            <a:off x="31527" y="6442502"/>
            <a:ext cx="3275856" cy="415498"/>
          </a:xfrm>
          <a:prstGeom prst="rect">
            <a:avLst/>
          </a:prstGeom>
        </p:spPr>
        <p:txBody>
          <a:bodyPr wrap="square">
            <a:spAutoFit/>
          </a:bodyPr>
          <a:lstStyle/>
          <a:p>
            <a:pPr algn="ctr"/>
            <a:r>
              <a:rPr lang="fr-FR" sz="1050" b="1">
                <a:solidFill>
                  <a:schemeClr val="bg1"/>
                </a:solidFill>
              </a:rPr>
              <a:t> (Monument de cœur du connétable Anne de Montmorency© F </a:t>
            </a:r>
            <a:r>
              <a:rPr lang="fr-FR" sz="1050" b="1" err="1">
                <a:solidFill>
                  <a:schemeClr val="bg1"/>
                </a:solidFill>
              </a:rPr>
              <a:t>Bewer</a:t>
            </a:r>
            <a:r>
              <a:rPr lang="fr-FR" sz="1050" b="1">
                <a:solidFill>
                  <a:schemeClr val="bg1"/>
                </a:solidFill>
              </a:rPr>
              <a:t>)</a:t>
            </a:r>
          </a:p>
        </p:txBody>
      </p:sp>
      <p:sp>
        <p:nvSpPr>
          <p:cNvPr id="4" name="Rectangle 3"/>
          <p:cNvSpPr/>
          <p:nvPr/>
        </p:nvSpPr>
        <p:spPr>
          <a:xfrm>
            <a:off x="822711" y="823982"/>
            <a:ext cx="7220788" cy="4708981"/>
          </a:xfrm>
          <a:prstGeom prst="rect">
            <a:avLst/>
          </a:prstGeom>
        </p:spPr>
        <p:txBody>
          <a:bodyPr wrap="square">
            <a:spAutoFit/>
          </a:bodyPr>
          <a:lstStyle/>
          <a:p>
            <a:r>
              <a:rPr lang="en-US" sz="1600" dirty="0"/>
              <a:t>The study was integrally carried out at the C2RMF as a public service to French museums. The total duration of the study was more than 100 person-days, as part of Manon </a:t>
            </a:r>
            <a:r>
              <a:rPr lang="en-US" sz="1600" dirty="0" err="1"/>
              <a:t>Castelle’s</a:t>
            </a:r>
            <a:r>
              <a:rPr lang="en-US" sz="1600" dirty="0"/>
              <a:t> PhD research. </a:t>
            </a:r>
          </a:p>
          <a:p>
            <a:endParaRPr lang="en-US" sz="1200" dirty="0">
              <a:latin typeface="+mj-lt"/>
            </a:endParaRPr>
          </a:p>
          <a:p>
            <a:pPr marL="171450" indent="-171450">
              <a:buFont typeface="Arial" charset="0"/>
              <a:buChar char="•"/>
            </a:pPr>
            <a:r>
              <a:rPr lang="en-GB" sz="1200" i="1" dirty="0"/>
              <a:t>Visual examinations: </a:t>
            </a:r>
            <a:r>
              <a:rPr lang="en-GB" sz="1200" dirty="0"/>
              <a:t>Several days were spent examining the statues with naked eyes.</a:t>
            </a:r>
            <a:r>
              <a:rPr lang="en-US" sz="1200" dirty="0"/>
              <a:t> </a:t>
            </a:r>
          </a:p>
          <a:p>
            <a:pPr marL="171450" indent="-171450">
              <a:buFont typeface="Arial" charset="0"/>
              <a:buChar char="•"/>
            </a:pPr>
            <a:r>
              <a:rPr lang="en-GB" sz="1200" i="1" dirty="0"/>
              <a:t>Day-light photography</a:t>
            </a:r>
            <a:r>
              <a:rPr lang="en-US" sz="1200" i="1" dirty="0"/>
              <a:t>: </a:t>
            </a:r>
            <a:r>
              <a:rPr lang="en-GB" sz="1200" dirty="0"/>
              <a:t>The photographs were done at the C2RMF studios using various cameras and lenses. </a:t>
            </a:r>
            <a:r>
              <a:rPr lang="en-US" sz="1200" dirty="0"/>
              <a:t>It took circa 2 days to photograph one statue. Some 100 photos were taken per statue, circa 40 photos were selected. 4 more days were needed to process the digital images of one statue.</a:t>
            </a:r>
          </a:p>
          <a:p>
            <a:pPr marL="171450" indent="-171450">
              <a:buFont typeface="Arial" charset="0"/>
              <a:buChar char="•"/>
            </a:pPr>
            <a:r>
              <a:rPr lang="en-GB" sz="1200" i="1" dirty="0"/>
              <a:t>X-ray Radiography</a:t>
            </a:r>
            <a:r>
              <a:rPr lang="en-US" sz="1200" i="1" dirty="0"/>
              <a:t>: </a:t>
            </a:r>
            <a:r>
              <a:rPr lang="en-GB" sz="1200" dirty="0"/>
              <a:t>All the X-ray radiographies were done at the C2RMF. The particularly large thickness of the metal wall and the core filling created a very dense barrier that pushed the X-ray facilities of the C2RMF to their limit (420 </a:t>
            </a:r>
            <a:r>
              <a:rPr lang="en-GB" sz="1200" dirty="0" err="1"/>
              <a:t>kv</a:t>
            </a:r>
            <a:r>
              <a:rPr lang="en-GB" sz="1200" dirty="0"/>
              <a:t>, several tenth of </a:t>
            </a:r>
            <a:r>
              <a:rPr lang="en-GB" sz="1200" dirty="0" err="1"/>
              <a:t>minutres</a:t>
            </a:r>
            <a:r>
              <a:rPr lang="en-GB" sz="1200" dirty="0"/>
              <a:t> exposure). </a:t>
            </a:r>
            <a:r>
              <a:rPr lang="en-GB" sz="1200" dirty="0" err="1"/>
              <a:t>Gammagraphy</a:t>
            </a:r>
            <a:r>
              <a:rPr lang="en-GB" sz="1200" dirty="0"/>
              <a:t> were almost necessary.</a:t>
            </a:r>
            <a:r>
              <a:rPr lang="en-US" sz="1200" dirty="0"/>
              <a:t> It took circa 2 days to radiograph one statue, and 4 more days to scan the films and further process the digital images</a:t>
            </a:r>
          </a:p>
          <a:p>
            <a:pPr marL="171450" indent="-171450">
              <a:buFont typeface="Arial" charset="0"/>
              <a:buChar char="•"/>
            </a:pPr>
            <a:r>
              <a:rPr lang="en-GB" sz="1200" i="1" dirty="0"/>
              <a:t>Endoscopy: </a:t>
            </a:r>
            <a:r>
              <a:rPr lang="en-GB" sz="1200" dirty="0"/>
              <a:t>Visual inspection of the interior has been carried out by an industrial endoscope at the C2RMF. Half a day was necessary to inspect each statue. Unfortunately the apparatus does not allow to make photos with sufficient resolution for publication.</a:t>
            </a:r>
            <a:r>
              <a:rPr lang="en-US" sz="1200" dirty="0"/>
              <a:t> </a:t>
            </a:r>
          </a:p>
          <a:p>
            <a:pPr marL="171450" indent="-171450">
              <a:buFont typeface="Arial" charset="0"/>
              <a:buChar char="•"/>
            </a:pPr>
            <a:r>
              <a:rPr lang="en-GB" sz="1200" i="1" dirty="0"/>
              <a:t>Bulk metal analyses by Atomic Emission spectrometry (ICP-AES): </a:t>
            </a:r>
            <a:r>
              <a:rPr lang="en-GB" sz="1200" dirty="0"/>
              <a:t>Circa 20 mg of metal was drilled in the wall of each statue, at the base, once they were removed from their pedestal (HSS steel drills, 1 mm diameter, 10 mm deep). Sampling is then rapid, 15 minutes per statue. For the analysis..... For more, see case study Java.</a:t>
            </a:r>
          </a:p>
          <a:p>
            <a:pPr marL="171450" indent="-171450">
              <a:buFont typeface="Arial" charset="0"/>
              <a:buChar char="•"/>
            </a:pPr>
            <a:r>
              <a:rPr lang="en-GB" sz="1200" i="1" dirty="0"/>
              <a:t>Core analysis</a:t>
            </a:r>
            <a:r>
              <a:rPr lang="en-US" sz="1200" i="1" dirty="0"/>
              <a:t>: </a:t>
            </a:r>
            <a:r>
              <a:rPr lang="en-GB" sz="1200" dirty="0"/>
              <a:t>In the frame of Manon </a:t>
            </a:r>
            <a:r>
              <a:rPr lang="en-GB" sz="1200" dirty="0" err="1"/>
              <a:t>Castelle’s</a:t>
            </a:r>
            <a:r>
              <a:rPr lang="en-GB" sz="1200" dirty="0"/>
              <a:t> PhD, this study has been the opportunity to develop a new protocol. It is detailed in volume 2 chapter 7 (cores). Sampling is rapid, 1 hour per statue (but the statue needed to lay down). Thin section preparation is time-consuming as are observations of thin-section under optical microscope.</a:t>
            </a:r>
            <a:endParaRPr lang="en-US" sz="1200" dirty="0"/>
          </a:p>
          <a:p>
            <a:endParaRPr lang="en-US" sz="1200" dirty="0"/>
          </a:p>
          <a:p>
            <a:endParaRPr lang="en-US" sz="1200" dirty="0">
              <a:latin typeface="+mj-lt"/>
            </a:endParaRPr>
          </a:p>
        </p:txBody>
      </p:sp>
      <p:grpSp>
        <p:nvGrpSpPr>
          <p:cNvPr id="28" name="Group 27">
            <a:extLst>
              <a:ext uri="{FF2B5EF4-FFF2-40B4-BE49-F238E27FC236}">
                <a16:creationId xmlns:a16="http://schemas.microsoft.com/office/drawing/2014/main" id="{F6442806-B3E2-4DE5-9DCA-D50274A3D651}"/>
              </a:ext>
            </a:extLst>
          </p:cNvPr>
          <p:cNvGrpSpPr/>
          <p:nvPr/>
        </p:nvGrpSpPr>
        <p:grpSpPr>
          <a:xfrm>
            <a:off x="-26801" y="5780266"/>
            <a:ext cx="9251810" cy="938261"/>
            <a:chOff x="-26801" y="5780266"/>
            <a:chExt cx="9251810" cy="938261"/>
          </a:xfrm>
        </p:grpSpPr>
        <p:sp>
          <p:nvSpPr>
            <p:cNvPr id="29" name="TextBox 30">
              <a:extLst>
                <a:ext uri="{FF2B5EF4-FFF2-40B4-BE49-F238E27FC236}">
                  <a16:creationId xmlns:a16="http://schemas.microsoft.com/office/drawing/2014/main" id="{024AAE3B-FE70-41D6-A44A-ED2F3AAE4683}"/>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30" name="Group 29">
              <a:extLst>
                <a:ext uri="{FF2B5EF4-FFF2-40B4-BE49-F238E27FC236}">
                  <a16:creationId xmlns:a16="http://schemas.microsoft.com/office/drawing/2014/main" id="{E6EF5E4D-A0A5-44D5-8472-0DAFBA38B05C}"/>
                </a:ext>
              </a:extLst>
            </p:cNvPr>
            <p:cNvGrpSpPr/>
            <p:nvPr/>
          </p:nvGrpSpPr>
          <p:grpSpPr>
            <a:xfrm>
              <a:off x="-26801" y="5780266"/>
              <a:ext cx="9251810" cy="938261"/>
              <a:chOff x="-26801" y="5780266"/>
              <a:chExt cx="9251810" cy="938261"/>
            </a:xfrm>
          </p:grpSpPr>
          <p:grpSp>
            <p:nvGrpSpPr>
              <p:cNvPr id="55" name="Group 54">
                <a:extLst>
                  <a:ext uri="{FF2B5EF4-FFF2-40B4-BE49-F238E27FC236}">
                    <a16:creationId xmlns:a16="http://schemas.microsoft.com/office/drawing/2014/main" id="{5796E3DF-E996-4554-855F-31E72CED4E72}"/>
                  </a:ext>
                </a:extLst>
              </p:cNvPr>
              <p:cNvGrpSpPr/>
              <p:nvPr/>
            </p:nvGrpSpPr>
            <p:grpSpPr>
              <a:xfrm>
                <a:off x="-26801" y="5780266"/>
                <a:ext cx="9251810" cy="938261"/>
                <a:chOff x="-26801" y="5780266"/>
                <a:chExt cx="9251810" cy="938261"/>
              </a:xfrm>
            </p:grpSpPr>
            <p:sp>
              <p:nvSpPr>
                <p:cNvPr id="63" name="TextBox 4">
                  <a:extLst>
                    <a:ext uri="{FF2B5EF4-FFF2-40B4-BE49-F238E27FC236}">
                      <a16:creationId xmlns:a16="http://schemas.microsoft.com/office/drawing/2014/main" id="{F2352A58-F90F-4556-A354-9EB8CB561E20}"/>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64" name="Groupe 29">
                  <a:extLst>
                    <a:ext uri="{FF2B5EF4-FFF2-40B4-BE49-F238E27FC236}">
                      <a16:creationId xmlns:a16="http://schemas.microsoft.com/office/drawing/2014/main" id="{43F9DB01-4CB2-49A5-873F-B6A6D5B55338}"/>
                    </a:ext>
                  </a:extLst>
                </p:cNvPr>
                <p:cNvGrpSpPr/>
                <p:nvPr/>
              </p:nvGrpSpPr>
              <p:grpSpPr>
                <a:xfrm>
                  <a:off x="432617" y="5780266"/>
                  <a:ext cx="8792392" cy="938261"/>
                  <a:chOff x="393700" y="5856288"/>
                  <a:chExt cx="8792392" cy="938261"/>
                </a:xfrm>
              </p:grpSpPr>
              <p:sp>
                <p:nvSpPr>
                  <p:cNvPr id="65" name="Rectangle 46">
                    <a:extLst>
                      <a:ext uri="{FF2B5EF4-FFF2-40B4-BE49-F238E27FC236}">
                        <a16:creationId xmlns:a16="http://schemas.microsoft.com/office/drawing/2014/main" id="{242CAFCA-7049-44CD-8316-7A8D4DD445BD}"/>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3">
                    <a:extLst>
                      <a:ext uri="{FF2B5EF4-FFF2-40B4-BE49-F238E27FC236}">
                        <a16:creationId xmlns:a16="http://schemas.microsoft.com/office/drawing/2014/main" id="{B41F0D9E-C0EB-4E07-B18F-C0DC8F9E072B}"/>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7" name="Straight Arrow Connector 12">
                    <a:extLst>
                      <a:ext uri="{FF2B5EF4-FFF2-40B4-BE49-F238E27FC236}">
                        <a16:creationId xmlns:a16="http://schemas.microsoft.com/office/drawing/2014/main" id="{23FEE9E8-D15A-4564-8A4A-28F2A099A54A}"/>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8" name="Straight Arrow Connector 15">
                    <a:extLst>
                      <a:ext uri="{FF2B5EF4-FFF2-40B4-BE49-F238E27FC236}">
                        <a16:creationId xmlns:a16="http://schemas.microsoft.com/office/drawing/2014/main" id="{DA2D50CD-8947-4F2A-91EE-298FE947AC70}"/>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9" name="Straight Arrow Connector 16">
                    <a:extLst>
                      <a:ext uri="{FF2B5EF4-FFF2-40B4-BE49-F238E27FC236}">
                        <a16:creationId xmlns:a16="http://schemas.microsoft.com/office/drawing/2014/main" id="{598E137F-73C9-483C-A735-F9ADF0CC012E}"/>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0" name="Straight Arrow Connector 19">
                    <a:extLst>
                      <a:ext uri="{FF2B5EF4-FFF2-40B4-BE49-F238E27FC236}">
                        <a16:creationId xmlns:a16="http://schemas.microsoft.com/office/drawing/2014/main" id="{1ED1591D-CB91-47D8-BFE5-8597C96B393C}"/>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20">
                    <a:extLst>
                      <a:ext uri="{FF2B5EF4-FFF2-40B4-BE49-F238E27FC236}">
                        <a16:creationId xmlns:a16="http://schemas.microsoft.com/office/drawing/2014/main" id="{5FE3CCCE-F58E-4F29-8B90-6809AA466901}"/>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2" name="Straight Arrow Connector 21">
                    <a:extLst>
                      <a:ext uri="{FF2B5EF4-FFF2-40B4-BE49-F238E27FC236}">
                        <a16:creationId xmlns:a16="http://schemas.microsoft.com/office/drawing/2014/main" id="{F44E7BC1-0100-440E-9218-2B47F919EDD8}"/>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3" name="TextBox 24">
                    <a:extLst>
                      <a:ext uri="{FF2B5EF4-FFF2-40B4-BE49-F238E27FC236}">
                        <a16:creationId xmlns:a16="http://schemas.microsoft.com/office/drawing/2014/main" id="{14059BE4-9EBD-4E3C-9691-1702D316BAB9}"/>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74" name="TextBox 25">
                    <a:extLst>
                      <a:ext uri="{FF2B5EF4-FFF2-40B4-BE49-F238E27FC236}">
                        <a16:creationId xmlns:a16="http://schemas.microsoft.com/office/drawing/2014/main" id="{BF563203-596B-4A72-B129-4E0996066BAC}"/>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75" name="TextBox 26">
                    <a:extLst>
                      <a:ext uri="{FF2B5EF4-FFF2-40B4-BE49-F238E27FC236}">
                        <a16:creationId xmlns:a16="http://schemas.microsoft.com/office/drawing/2014/main" id="{131A6E51-394D-429F-97B2-B092402EBC7C}"/>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76" name="TextBox 27">
                    <a:extLst>
                      <a:ext uri="{FF2B5EF4-FFF2-40B4-BE49-F238E27FC236}">
                        <a16:creationId xmlns:a16="http://schemas.microsoft.com/office/drawing/2014/main" id="{58EF2F4F-1856-4D12-8411-98D51F25A433}"/>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77" name="TextBox 28">
                    <a:extLst>
                      <a:ext uri="{FF2B5EF4-FFF2-40B4-BE49-F238E27FC236}">
                        <a16:creationId xmlns:a16="http://schemas.microsoft.com/office/drawing/2014/main" id="{9550FE53-7FC3-424D-BBE4-18BBA5CF796C}"/>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78" name="TextBox 30">
                    <a:extLst>
                      <a:ext uri="{FF2B5EF4-FFF2-40B4-BE49-F238E27FC236}">
                        <a16:creationId xmlns:a16="http://schemas.microsoft.com/office/drawing/2014/main" id="{167B9ACF-AA2B-4270-BBDC-6E27D1CDF1E5}"/>
                      </a:ext>
                    </a:extLst>
                  </p:cNvPr>
                  <p:cNvSpPr txBox="1"/>
                  <p:nvPr/>
                </p:nvSpPr>
                <p:spPr>
                  <a:xfrm>
                    <a:off x="6694111" y="5856288"/>
                    <a:ext cx="1091760" cy="553998"/>
                  </a:xfrm>
                  <a:prstGeom prst="rect">
                    <a:avLst/>
                  </a:prstGeom>
                </p:spPr>
                <p:txBody>
                  <a:bodyPr wrap="square" rtlCol="0">
                    <a:spAutoFit/>
                  </a:bodyPr>
                  <a:lstStyle/>
                  <a:p>
                    <a:pPr algn="ctr"/>
                    <a:r>
                      <a:rPr lang="en-US" sz="1000" dirty="0">
                        <a:solidFill>
                          <a:srgbClr val="FF0000"/>
                        </a:solidFill>
                        <a:latin typeface="Calibri"/>
                      </a:rPr>
                      <a:t>Synopsis of  technical parameters</a:t>
                    </a:r>
                  </a:p>
                </p:txBody>
              </p:sp>
              <p:sp>
                <p:nvSpPr>
                  <p:cNvPr id="79" name="TextBox 32">
                    <a:extLst>
                      <a:ext uri="{FF2B5EF4-FFF2-40B4-BE49-F238E27FC236}">
                        <a16:creationId xmlns:a16="http://schemas.microsoft.com/office/drawing/2014/main" id="{4B41622C-DB3A-4313-AD6C-76F6F69C1C06}"/>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56" name="TextBox 30">
                <a:extLst>
                  <a:ext uri="{FF2B5EF4-FFF2-40B4-BE49-F238E27FC236}">
                    <a16:creationId xmlns:a16="http://schemas.microsoft.com/office/drawing/2014/main" id="{0B441A05-1E1C-4CC7-9B97-00F04919F620}"/>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57" name="Straight Arrow Connector 12">
                <a:extLst>
                  <a:ext uri="{FF2B5EF4-FFF2-40B4-BE49-F238E27FC236}">
                    <a16:creationId xmlns:a16="http://schemas.microsoft.com/office/drawing/2014/main" id="{D1050270-441B-41C2-9BA7-64D7C8595799}"/>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3">
                <a:extLst>
                  <a:ext uri="{FF2B5EF4-FFF2-40B4-BE49-F238E27FC236}">
                    <a16:creationId xmlns:a16="http://schemas.microsoft.com/office/drawing/2014/main" id="{BB540233-1D38-49C0-A80F-9E93F0830BFD}"/>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9" name="TextBox 27">
                <a:extLst>
                  <a:ext uri="{FF2B5EF4-FFF2-40B4-BE49-F238E27FC236}">
                    <a16:creationId xmlns:a16="http://schemas.microsoft.com/office/drawing/2014/main" id="{485EDC31-B2CA-44E6-B63B-453700B2C71A}"/>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60" name="Straight Arrow Connector 3">
                <a:extLst>
                  <a:ext uri="{FF2B5EF4-FFF2-40B4-BE49-F238E27FC236}">
                    <a16:creationId xmlns:a16="http://schemas.microsoft.com/office/drawing/2014/main" id="{D06C9FD7-218E-44B6-A779-873564D9E8C7}"/>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1" name="TextBox 27">
                <a:extLst>
                  <a:ext uri="{FF2B5EF4-FFF2-40B4-BE49-F238E27FC236}">
                    <a16:creationId xmlns:a16="http://schemas.microsoft.com/office/drawing/2014/main" id="{83F1A9A6-D418-4628-A2F3-0CCCE0E0F226}"/>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62" name="Straight Arrow Connector 3">
                <a:extLst>
                  <a:ext uri="{FF2B5EF4-FFF2-40B4-BE49-F238E27FC236}">
                    <a16:creationId xmlns:a16="http://schemas.microsoft.com/office/drawing/2014/main" id="{EADD30CF-C17F-4362-A441-8947B60515C7}"/>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3" name="TextBox 27">
              <a:extLst>
                <a:ext uri="{FF2B5EF4-FFF2-40B4-BE49-F238E27FC236}">
                  <a16:creationId xmlns:a16="http://schemas.microsoft.com/office/drawing/2014/main" id="{07F5E9A6-81DD-4585-9E32-8DD7200C25C9}"/>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34" name="Straight Arrow Connector 12">
              <a:extLst>
                <a:ext uri="{FF2B5EF4-FFF2-40B4-BE49-F238E27FC236}">
                  <a16:creationId xmlns:a16="http://schemas.microsoft.com/office/drawing/2014/main" id="{A0BFA0C1-84DB-4297-80E1-6D967671EA6C}"/>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12">
              <a:extLst>
                <a:ext uri="{FF2B5EF4-FFF2-40B4-BE49-F238E27FC236}">
                  <a16:creationId xmlns:a16="http://schemas.microsoft.com/office/drawing/2014/main" id="{C3B74E10-4715-4DE2-9010-117D736B9E05}"/>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10"/>
          <p:cNvSpPr>
            <a:spLocks noGrp="1"/>
          </p:cNvSpPr>
          <p:nvPr>
            <p:ph type="sldNum" sz="quarter" idx="12"/>
          </p:nvPr>
        </p:nvSpPr>
        <p:spPr>
          <a:xfrm>
            <a:off x="7010400" y="6492875"/>
            <a:ext cx="2189356" cy="374667"/>
          </a:xfrm>
        </p:spPr>
        <p:txBody>
          <a:bodyPr/>
          <a:lstStyle/>
          <a:p>
            <a:fld id="{4B32A5A5-8ADC-4767-92AE-B87759DAA593}" type="slidenum">
              <a:rPr lang="fr-FR" smtClean="0"/>
              <a:pPr/>
              <a:t>14</a:t>
            </a:fld>
            <a:endParaRPr lang="fr-FR"/>
          </a:p>
        </p:txBody>
      </p:sp>
      <p:sp>
        <p:nvSpPr>
          <p:cNvPr id="14" name="Espace réservé du numéro de diapositive 7"/>
          <p:cNvSpPr txBox="1">
            <a:spLocks/>
          </p:cNvSpPr>
          <p:nvPr/>
        </p:nvSpPr>
        <p:spPr>
          <a:xfrm>
            <a:off x="7010400" y="6492875"/>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4B32A5A5-8ADC-4767-92AE-B87759DAA593}" type="slidenum">
              <a:rPr kumimoji="0" lang="fr-FR"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6" name="ZoneTexte 35"/>
          <p:cNvSpPr txBox="1"/>
          <p:nvPr/>
        </p:nvSpPr>
        <p:spPr>
          <a:xfrm>
            <a:off x="35671" y="28349"/>
            <a:ext cx="2590795" cy="369332"/>
          </a:xfrm>
          <a:prstGeom prst="rect">
            <a:avLst/>
          </a:prstGeom>
          <a:noFill/>
        </p:spPr>
        <p:txBody>
          <a:bodyPr wrap="square" rtlCol="0">
            <a:spAutoFit/>
          </a:bodyPr>
          <a:lstStyle/>
          <a:p>
            <a:pPr algn="ctr"/>
            <a:r>
              <a:rPr lang="en-US" b="1" dirty="0"/>
              <a:t>Further questions</a:t>
            </a:r>
            <a:endParaRPr lang="fr-FR" b="1" dirty="0">
              <a:latin typeface="Times New Roman" charset="0"/>
              <a:ea typeface="Times New Roman" charset="0"/>
              <a:cs typeface="Times New Roman" charset="0"/>
            </a:endParaRPr>
          </a:p>
        </p:txBody>
      </p:sp>
      <p:sp>
        <p:nvSpPr>
          <p:cNvPr id="3" name="Rectangle 2"/>
          <p:cNvSpPr/>
          <p:nvPr/>
        </p:nvSpPr>
        <p:spPr>
          <a:xfrm>
            <a:off x="1259632" y="1167142"/>
            <a:ext cx="6768752" cy="2585323"/>
          </a:xfrm>
          <a:prstGeom prst="rect">
            <a:avLst/>
          </a:prstGeom>
        </p:spPr>
        <p:txBody>
          <a:bodyPr wrap="square">
            <a:spAutoFit/>
          </a:bodyPr>
          <a:lstStyle/>
          <a:p>
            <a:pPr lvl="0"/>
            <a:r>
              <a:rPr lang="en-US" dirty="0"/>
              <a:t>What was the original patina of the statues? Was it the same for all three?</a:t>
            </a:r>
          </a:p>
          <a:p>
            <a:r>
              <a:rPr lang="en-US" dirty="0"/>
              <a:t> </a:t>
            </a:r>
          </a:p>
          <a:p>
            <a:pPr lvl="0"/>
            <a:r>
              <a:rPr lang="en-US" dirty="0"/>
              <a:t>What was Nicolas Peron’s training and production prior to the casting of the allegories? </a:t>
            </a:r>
          </a:p>
          <a:p>
            <a:r>
              <a:rPr lang="en-US" dirty="0"/>
              <a:t> </a:t>
            </a:r>
          </a:p>
          <a:p>
            <a:pPr lvl="0"/>
            <a:r>
              <a:rPr lang="en-US" dirty="0"/>
              <a:t>With such information, it might provide insight into his alloy preference and approach to casting sculpture.</a:t>
            </a:r>
          </a:p>
          <a:p>
            <a:r>
              <a:rPr lang="en-US" dirty="0"/>
              <a:t> </a:t>
            </a:r>
          </a:p>
        </p:txBody>
      </p:sp>
      <p:grpSp>
        <p:nvGrpSpPr>
          <p:cNvPr id="50" name="Group 49">
            <a:extLst>
              <a:ext uri="{FF2B5EF4-FFF2-40B4-BE49-F238E27FC236}">
                <a16:creationId xmlns:a16="http://schemas.microsoft.com/office/drawing/2014/main" id="{5FA6104D-F31A-438E-B682-A155652ABDF8}"/>
              </a:ext>
            </a:extLst>
          </p:cNvPr>
          <p:cNvGrpSpPr/>
          <p:nvPr/>
        </p:nvGrpSpPr>
        <p:grpSpPr>
          <a:xfrm>
            <a:off x="-26801" y="5780266"/>
            <a:ext cx="9251810" cy="938261"/>
            <a:chOff x="-26801" y="5780266"/>
            <a:chExt cx="9251810" cy="938261"/>
          </a:xfrm>
        </p:grpSpPr>
        <p:sp>
          <p:nvSpPr>
            <p:cNvPr id="51" name="TextBox 30">
              <a:extLst>
                <a:ext uri="{FF2B5EF4-FFF2-40B4-BE49-F238E27FC236}">
                  <a16:creationId xmlns:a16="http://schemas.microsoft.com/office/drawing/2014/main" id="{4D636F6D-0DD6-4575-836B-3E804A3EB2E4}"/>
                </a:ext>
              </a:extLst>
            </p:cNvPr>
            <p:cNvSpPr txBox="1"/>
            <p:nvPr/>
          </p:nvSpPr>
          <p:spPr>
            <a:xfrm>
              <a:off x="7636423" y="5889624"/>
              <a:ext cx="977097" cy="410566"/>
            </a:xfrm>
            <a:prstGeom prst="rect">
              <a:avLst/>
            </a:prstGeom>
          </p:spPr>
          <p:txBody>
            <a:bodyPr wrap="square" rtlCol="0">
              <a:spAutoFit/>
            </a:bodyPr>
            <a:lstStyle/>
            <a:p>
              <a:pPr algn="ctr"/>
              <a:r>
                <a:rPr lang="en-US" sz="1000" dirty="0">
                  <a:solidFill>
                    <a:srgbClr val="FF0000"/>
                  </a:solidFill>
                  <a:latin typeface="Calibri"/>
                </a:rPr>
                <a:t>Further questions</a:t>
              </a:r>
            </a:p>
          </p:txBody>
        </p:sp>
        <p:grpSp>
          <p:nvGrpSpPr>
            <p:cNvPr id="52" name="Group 51">
              <a:extLst>
                <a:ext uri="{FF2B5EF4-FFF2-40B4-BE49-F238E27FC236}">
                  <a16:creationId xmlns:a16="http://schemas.microsoft.com/office/drawing/2014/main" id="{EF03D512-890D-4EEB-9435-5D706773CDA5}"/>
                </a:ext>
              </a:extLst>
            </p:cNvPr>
            <p:cNvGrpSpPr/>
            <p:nvPr/>
          </p:nvGrpSpPr>
          <p:grpSpPr>
            <a:xfrm>
              <a:off x="-26801" y="5780266"/>
              <a:ext cx="9251810" cy="938261"/>
              <a:chOff x="-26801" y="5780266"/>
              <a:chExt cx="9251810" cy="938261"/>
            </a:xfrm>
          </p:grpSpPr>
          <p:grpSp>
            <p:nvGrpSpPr>
              <p:cNvPr id="56" name="Group 55">
                <a:extLst>
                  <a:ext uri="{FF2B5EF4-FFF2-40B4-BE49-F238E27FC236}">
                    <a16:creationId xmlns:a16="http://schemas.microsoft.com/office/drawing/2014/main" id="{FA6EB2D1-DAC7-41EA-91ED-6F1B4EDD6FBB}"/>
                  </a:ext>
                </a:extLst>
              </p:cNvPr>
              <p:cNvGrpSpPr/>
              <p:nvPr/>
            </p:nvGrpSpPr>
            <p:grpSpPr>
              <a:xfrm>
                <a:off x="-26801" y="5780266"/>
                <a:ext cx="9251810" cy="938261"/>
                <a:chOff x="-26801" y="5780266"/>
                <a:chExt cx="9251810" cy="938261"/>
              </a:xfrm>
            </p:grpSpPr>
            <p:sp>
              <p:nvSpPr>
                <p:cNvPr id="83" name="TextBox 4">
                  <a:extLst>
                    <a:ext uri="{FF2B5EF4-FFF2-40B4-BE49-F238E27FC236}">
                      <a16:creationId xmlns:a16="http://schemas.microsoft.com/office/drawing/2014/main" id="{A35E2974-48ED-437B-9DA5-485625022DCD}"/>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84" name="Groupe 29">
                  <a:extLst>
                    <a:ext uri="{FF2B5EF4-FFF2-40B4-BE49-F238E27FC236}">
                      <a16:creationId xmlns:a16="http://schemas.microsoft.com/office/drawing/2014/main" id="{96F3719B-34F2-457E-8DBA-BDA8F147C3F7}"/>
                    </a:ext>
                  </a:extLst>
                </p:cNvPr>
                <p:cNvGrpSpPr/>
                <p:nvPr/>
              </p:nvGrpSpPr>
              <p:grpSpPr>
                <a:xfrm>
                  <a:off x="432617" y="5780266"/>
                  <a:ext cx="8792392" cy="938261"/>
                  <a:chOff x="393700" y="5856288"/>
                  <a:chExt cx="8792392" cy="938261"/>
                </a:xfrm>
              </p:grpSpPr>
              <p:sp>
                <p:nvSpPr>
                  <p:cNvPr id="85" name="Rectangle 46">
                    <a:extLst>
                      <a:ext uri="{FF2B5EF4-FFF2-40B4-BE49-F238E27FC236}">
                        <a16:creationId xmlns:a16="http://schemas.microsoft.com/office/drawing/2014/main" id="{24CEE1CC-48FB-4C8B-906E-052737ECD675}"/>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3">
                    <a:extLst>
                      <a:ext uri="{FF2B5EF4-FFF2-40B4-BE49-F238E27FC236}">
                        <a16:creationId xmlns:a16="http://schemas.microsoft.com/office/drawing/2014/main" id="{90CD5F46-82BA-4A70-B356-7568E21945D9}"/>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7" name="Straight Arrow Connector 12">
                    <a:extLst>
                      <a:ext uri="{FF2B5EF4-FFF2-40B4-BE49-F238E27FC236}">
                        <a16:creationId xmlns:a16="http://schemas.microsoft.com/office/drawing/2014/main" id="{52E3300B-83AE-48AD-B432-4C047F475978}"/>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8" name="Straight Arrow Connector 15">
                    <a:extLst>
                      <a:ext uri="{FF2B5EF4-FFF2-40B4-BE49-F238E27FC236}">
                        <a16:creationId xmlns:a16="http://schemas.microsoft.com/office/drawing/2014/main" id="{E9E45D6C-7D46-4442-AFB9-B7379782F5B9}"/>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9" name="Straight Arrow Connector 16">
                    <a:extLst>
                      <a:ext uri="{FF2B5EF4-FFF2-40B4-BE49-F238E27FC236}">
                        <a16:creationId xmlns:a16="http://schemas.microsoft.com/office/drawing/2014/main" id="{A9B12C33-896D-4550-B4A3-338B88A1DA2E}"/>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0" name="Straight Arrow Connector 19">
                    <a:extLst>
                      <a:ext uri="{FF2B5EF4-FFF2-40B4-BE49-F238E27FC236}">
                        <a16:creationId xmlns:a16="http://schemas.microsoft.com/office/drawing/2014/main" id="{8C436730-DDBF-4585-B018-DB97E47D94ED}"/>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1" name="Straight Arrow Connector 20">
                    <a:extLst>
                      <a:ext uri="{FF2B5EF4-FFF2-40B4-BE49-F238E27FC236}">
                        <a16:creationId xmlns:a16="http://schemas.microsoft.com/office/drawing/2014/main" id="{50FDC87B-9A59-4B6D-98D9-2816A6763926}"/>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2" name="Straight Arrow Connector 21">
                    <a:extLst>
                      <a:ext uri="{FF2B5EF4-FFF2-40B4-BE49-F238E27FC236}">
                        <a16:creationId xmlns:a16="http://schemas.microsoft.com/office/drawing/2014/main" id="{AEC2A761-69AB-44B1-B036-915F17732D6B}"/>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3" name="TextBox 24">
                    <a:extLst>
                      <a:ext uri="{FF2B5EF4-FFF2-40B4-BE49-F238E27FC236}">
                        <a16:creationId xmlns:a16="http://schemas.microsoft.com/office/drawing/2014/main" id="{AA0C33BD-D20C-49F5-B220-4C10E62CE21F}"/>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94" name="TextBox 25">
                    <a:extLst>
                      <a:ext uri="{FF2B5EF4-FFF2-40B4-BE49-F238E27FC236}">
                        <a16:creationId xmlns:a16="http://schemas.microsoft.com/office/drawing/2014/main" id="{ECD30F05-4633-4660-8A00-B68D46E2222E}"/>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95" name="TextBox 26">
                    <a:extLst>
                      <a:ext uri="{FF2B5EF4-FFF2-40B4-BE49-F238E27FC236}">
                        <a16:creationId xmlns:a16="http://schemas.microsoft.com/office/drawing/2014/main" id="{7F18E8E7-BA33-4D64-91E5-F4D5856B20C0}"/>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96" name="TextBox 27">
                    <a:extLst>
                      <a:ext uri="{FF2B5EF4-FFF2-40B4-BE49-F238E27FC236}">
                        <a16:creationId xmlns:a16="http://schemas.microsoft.com/office/drawing/2014/main" id="{DB4C8666-A9EA-44D1-995A-3497B0194230}"/>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97" name="TextBox 28">
                    <a:extLst>
                      <a:ext uri="{FF2B5EF4-FFF2-40B4-BE49-F238E27FC236}">
                        <a16:creationId xmlns:a16="http://schemas.microsoft.com/office/drawing/2014/main" id="{FD75CF88-17E5-4F95-BCB2-2D5FBC12A351}"/>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98" name="TextBox 30">
                    <a:extLst>
                      <a:ext uri="{FF2B5EF4-FFF2-40B4-BE49-F238E27FC236}">
                        <a16:creationId xmlns:a16="http://schemas.microsoft.com/office/drawing/2014/main" id="{FA72425C-8D3F-44D0-B15A-F754B5B52D9F}"/>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99" name="TextBox 32">
                    <a:extLst>
                      <a:ext uri="{FF2B5EF4-FFF2-40B4-BE49-F238E27FC236}">
                        <a16:creationId xmlns:a16="http://schemas.microsoft.com/office/drawing/2014/main" id="{05939BF6-D05E-448F-A387-A61821748AFF}"/>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76" name="TextBox 30">
                <a:extLst>
                  <a:ext uri="{FF2B5EF4-FFF2-40B4-BE49-F238E27FC236}">
                    <a16:creationId xmlns:a16="http://schemas.microsoft.com/office/drawing/2014/main" id="{C02CFD88-5FAC-4055-9C0B-4DB7EE86D503}"/>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77" name="Straight Arrow Connector 12">
                <a:extLst>
                  <a:ext uri="{FF2B5EF4-FFF2-40B4-BE49-F238E27FC236}">
                    <a16:creationId xmlns:a16="http://schemas.microsoft.com/office/drawing/2014/main" id="{7246B4BD-0EAB-47D7-A296-0BDC2D4A09CC}"/>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3">
                <a:extLst>
                  <a:ext uri="{FF2B5EF4-FFF2-40B4-BE49-F238E27FC236}">
                    <a16:creationId xmlns:a16="http://schemas.microsoft.com/office/drawing/2014/main" id="{2D51F6A7-A37E-45D2-A5AC-7E5B87C98FD9}"/>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9" name="TextBox 27">
                <a:extLst>
                  <a:ext uri="{FF2B5EF4-FFF2-40B4-BE49-F238E27FC236}">
                    <a16:creationId xmlns:a16="http://schemas.microsoft.com/office/drawing/2014/main" id="{90D2436B-165C-4003-B8E5-F9B1863C82D5}"/>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80" name="Straight Arrow Connector 3">
                <a:extLst>
                  <a:ext uri="{FF2B5EF4-FFF2-40B4-BE49-F238E27FC236}">
                    <a16:creationId xmlns:a16="http://schemas.microsoft.com/office/drawing/2014/main" id="{3113C763-EDA1-4B41-9FC1-751E563EA6E0}"/>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1" name="TextBox 27">
                <a:extLst>
                  <a:ext uri="{FF2B5EF4-FFF2-40B4-BE49-F238E27FC236}">
                    <a16:creationId xmlns:a16="http://schemas.microsoft.com/office/drawing/2014/main" id="{A90A134D-13CE-4811-9715-D4D797D50F3E}"/>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82" name="Straight Arrow Connector 3">
                <a:extLst>
                  <a:ext uri="{FF2B5EF4-FFF2-40B4-BE49-F238E27FC236}">
                    <a16:creationId xmlns:a16="http://schemas.microsoft.com/office/drawing/2014/main" id="{887ADBC1-CB4D-4FCF-B7AB-2A6ABB9827CC}"/>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53" name="TextBox 27">
              <a:extLst>
                <a:ext uri="{FF2B5EF4-FFF2-40B4-BE49-F238E27FC236}">
                  <a16:creationId xmlns:a16="http://schemas.microsoft.com/office/drawing/2014/main" id="{96A808AA-C225-4224-A1A2-79FD5AB8E743}"/>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54" name="Straight Arrow Connector 12">
              <a:extLst>
                <a:ext uri="{FF2B5EF4-FFF2-40B4-BE49-F238E27FC236}">
                  <a16:creationId xmlns:a16="http://schemas.microsoft.com/office/drawing/2014/main" id="{262A72C3-93F6-4F98-AA58-AAD27F458AA9}"/>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12">
              <a:extLst>
                <a:ext uri="{FF2B5EF4-FFF2-40B4-BE49-F238E27FC236}">
                  <a16:creationId xmlns:a16="http://schemas.microsoft.com/office/drawing/2014/main" id="{97A2C484-B5A1-49AE-8DE2-694E5F3F01D1}"/>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10"/>
          <p:cNvSpPr>
            <a:spLocks noGrp="1"/>
          </p:cNvSpPr>
          <p:nvPr>
            <p:ph type="sldNum" sz="quarter" idx="12"/>
          </p:nvPr>
        </p:nvSpPr>
        <p:spPr/>
        <p:txBody>
          <a:bodyPr/>
          <a:lstStyle/>
          <a:p>
            <a:fld id="{4B32A5A5-8ADC-4767-92AE-B87759DAA593}" type="slidenum">
              <a:rPr lang="fr-FR" smtClean="0"/>
              <a:pPr/>
              <a:t>15</a:t>
            </a:fld>
            <a:endParaRPr lang="fr-FR"/>
          </a:p>
        </p:txBody>
      </p:sp>
      <p:sp>
        <p:nvSpPr>
          <p:cNvPr id="14" name="Espace réservé du numéro de diapositive 7"/>
          <p:cNvSpPr txBox="1">
            <a:spLocks/>
          </p:cNvSpPr>
          <p:nvPr/>
        </p:nvSpPr>
        <p:spPr>
          <a:xfrm>
            <a:off x="7010400" y="6492875"/>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4B32A5A5-8ADC-4767-92AE-B87759DAA593}" type="slidenum">
              <a:rPr kumimoji="0" lang="fr-FR"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Rectangle 14"/>
          <p:cNvSpPr/>
          <p:nvPr/>
        </p:nvSpPr>
        <p:spPr>
          <a:xfrm>
            <a:off x="31527" y="6442502"/>
            <a:ext cx="3275856" cy="415498"/>
          </a:xfrm>
          <a:prstGeom prst="rect">
            <a:avLst/>
          </a:prstGeom>
        </p:spPr>
        <p:txBody>
          <a:bodyPr wrap="square">
            <a:spAutoFit/>
          </a:bodyPr>
          <a:lstStyle/>
          <a:p>
            <a:pPr algn="ctr"/>
            <a:r>
              <a:rPr lang="fr-FR" sz="1050" b="1">
                <a:solidFill>
                  <a:schemeClr val="bg1"/>
                </a:solidFill>
              </a:rPr>
              <a:t> (Monument de cœur du connétable Anne de Montmorency© F </a:t>
            </a:r>
            <a:r>
              <a:rPr lang="fr-FR" sz="1050" b="1" err="1">
                <a:solidFill>
                  <a:schemeClr val="bg1"/>
                </a:solidFill>
              </a:rPr>
              <a:t>Bewer</a:t>
            </a:r>
            <a:r>
              <a:rPr lang="fr-FR" sz="1050" b="1">
                <a:solidFill>
                  <a:schemeClr val="bg1"/>
                </a:solidFill>
              </a:rPr>
              <a:t>)</a:t>
            </a:r>
          </a:p>
        </p:txBody>
      </p:sp>
      <p:sp>
        <p:nvSpPr>
          <p:cNvPr id="37" name="ZoneTexte 36"/>
          <p:cNvSpPr txBox="1"/>
          <p:nvPr/>
        </p:nvSpPr>
        <p:spPr>
          <a:xfrm>
            <a:off x="-332237" y="0"/>
            <a:ext cx="3127970" cy="338554"/>
          </a:xfrm>
          <a:prstGeom prst="rect">
            <a:avLst/>
          </a:prstGeom>
          <a:noFill/>
        </p:spPr>
        <p:txBody>
          <a:bodyPr wrap="square" rtlCol="0">
            <a:spAutoFit/>
          </a:bodyPr>
          <a:lstStyle/>
          <a:p>
            <a:pPr algn="ctr"/>
            <a:r>
              <a:rPr lang="fr-FR" sz="1600" b="1" err="1">
                <a:latin typeface="Times New Roman" charset="0"/>
                <a:ea typeface="Times New Roman" charset="0"/>
                <a:cs typeface="Times New Roman" charset="0"/>
              </a:rPr>
              <a:t>Further</a:t>
            </a:r>
            <a:r>
              <a:rPr lang="fr-FR" sz="1600" b="1">
                <a:latin typeface="Times New Roman" charset="0"/>
                <a:ea typeface="Times New Roman" charset="0"/>
                <a:cs typeface="Times New Roman" charset="0"/>
              </a:rPr>
              <a:t> </a:t>
            </a:r>
            <a:r>
              <a:rPr lang="fr-FR" sz="1600" b="1" err="1">
                <a:latin typeface="Times New Roman" charset="0"/>
                <a:ea typeface="Times New Roman" charset="0"/>
                <a:cs typeface="Times New Roman" charset="0"/>
              </a:rPr>
              <a:t>resources</a:t>
            </a:r>
            <a:r>
              <a:rPr lang="fr-FR" sz="1600" b="1">
                <a:latin typeface="Times New Roman" charset="0"/>
                <a:ea typeface="Times New Roman" charset="0"/>
                <a:cs typeface="Times New Roman" charset="0"/>
              </a:rPr>
              <a:t>:</a:t>
            </a:r>
          </a:p>
        </p:txBody>
      </p:sp>
      <p:sp>
        <p:nvSpPr>
          <p:cNvPr id="4" name="Rectangle 3"/>
          <p:cNvSpPr/>
          <p:nvPr/>
        </p:nvSpPr>
        <p:spPr>
          <a:xfrm>
            <a:off x="517285" y="586337"/>
            <a:ext cx="7785217" cy="5262979"/>
          </a:xfrm>
          <a:prstGeom prst="rect">
            <a:avLst/>
          </a:prstGeom>
        </p:spPr>
        <p:txBody>
          <a:bodyPr wrap="square">
            <a:spAutoFit/>
          </a:bodyPr>
          <a:lstStyle/>
          <a:p>
            <a:pPr marL="285750" indent="-285750">
              <a:buFont typeface="Arial" panose="020B0604020202020204" pitchFamily="34" charset="0"/>
              <a:buChar char="•"/>
            </a:pPr>
            <a:r>
              <a:rPr lang="en-US" sz="1400" dirty="0"/>
              <a:t>Bewer, F.G., D. Bourgarit, and J. Bassett. </a:t>
            </a:r>
            <a:r>
              <a:rPr lang="fr-FR" sz="1400" dirty="0"/>
              <a:t>“Les Bronzes Français (XVIe-XVIIIe Siècle) : Notes Techniques.” In </a:t>
            </a:r>
            <a:r>
              <a:rPr lang="fr-FR" sz="1400" i="1" dirty="0"/>
              <a:t>Bronzes Français de La Renaissance Au Siècle Des Lumières</a:t>
            </a:r>
            <a:r>
              <a:rPr lang="fr-FR" sz="1400" dirty="0"/>
              <a:t>, Musée du Louvre-Somogy., 28–41. Paris: </a:t>
            </a:r>
            <a:r>
              <a:rPr lang="fr-FR" sz="1400" dirty="0" err="1"/>
              <a:t>Bresc</a:t>
            </a:r>
            <a:r>
              <a:rPr lang="fr-FR" sz="1400" dirty="0"/>
              <a:t> G. &amp; </a:t>
            </a:r>
            <a:r>
              <a:rPr lang="fr-FR" sz="1400" dirty="0" err="1"/>
              <a:t>Scherf</a:t>
            </a:r>
            <a:r>
              <a:rPr lang="fr-FR" sz="1400" dirty="0"/>
              <a:t> G., 2008.</a:t>
            </a:r>
            <a:endParaRPr lang="en-US" sz="1400" dirty="0"/>
          </a:p>
          <a:p>
            <a:pPr marL="285750" indent="-285750">
              <a:buFont typeface="Arial" panose="020B0604020202020204" pitchFamily="34" charset="0"/>
              <a:buChar char="•"/>
            </a:pPr>
            <a:r>
              <a:rPr lang="en-US" sz="1400" dirty="0" err="1"/>
              <a:t>Bresc-Bautier</a:t>
            </a:r>
            <a:r>
              <a:rPr lang="en-US" sz="1400" dirty="0"/>
              <a:t>, Geneviève, and </a:t>
            </a:r>
            <a:r>
              <a:rPr lang="en-US" sz="1400" dirty="0" err="1"/>
              <a:t>Guilhem</a:t>
            </a:r>
            <a:r>
              <a:rPr lang="en-US" sz="1400" dirty="0"/>
              <a:t> </a:t>
            </a:r>
            <a:r>
              <a:rPr lang="en-US" sz="1400" dirty="0" err="1"/>
              <a:t>Scherf</a:t>
            </a:r>
            <a:r>
              <a:rPr lang="en-US" sz="1400" dirty="0"/>
              <a:t>, eds. </a:t>
            </a:r>
            <a:r>
              <a:rPr lang="fr-FR" sz="1400" i="1" dirty="0"/>
              <a:t>Bronzes Français de La Renaissance Au Siècle Des Lumières</a:t>
            </a:r>
            <a:r>
              <a:rPr lang="fr-FR" sz="1400" dirty="0"/>
              <a:t>. Paris: Musée du Louvre; Somogy, 2008.</a:t>
            </a:r>
            <a:endParaRPr lang="en-US" sz="1400" dirty="0"/>
          </a:p>
          <a:p>
            <a:pPr marL="285750" indent="-285750">
              <a:buFont typeface="Arial" panose="020B0604020202020204" pitchFamily="34" charset="0"/>
              <a:buChar char="•"/>
            </a:pPr>
            <a:r>
              <a:rPr lang="fr-FR" sz="1400" dirty="0"/>
              <a:t>Castelle, M. “Les Techniques de La Fabrication de La Grande Statuaire En Bronze Entre 1540 et 1660 En France.”</a:t>
            </a:r>
            <a:r>
              <a:rPr lang="fr-FR" sz="1400" dirty="0" err="1"/>
              <a:t>unpublished</a:t>
            </a:r>
            <a:r>
              <a:rPr lang="fr-FR" sz="1400" dirty="0"/>
              <a:t> PhD. Université de Versailles - Saint Quentin, 2016.</a:t>
            </a:r>
            <a:endParaRPr lang="en-US" sz="1400" dirty="0"/>
          </a:p>
          <a:p>
            <a:pPr marL="285750" indent="-285750">
              <a:buFont typeface="Arial" panose="020B0604020202020204" pitchFamily="34" charset="0"/>
              <a:buChar char="•"/>
            </a:pPr>
            <a:r>
              <a:rPr lang="en-US" sz="1400" dirty="0"/>
              <a:t>Castelle, M., D. Bourgarit, and F. G. Bewer. “The Lasagna Method for Lost Wax Casting of Large 16th-Century Bronzes: Searching for the Sources.” </a:t>
            </a:r>
            <a:r>
              <a:rPr lang="fr-FR" sz="1400" dirty="0"/>
              <a:t>In </a:t>
            </a:r>
            <a:r>
              <a:rPr lang="fr-FR" sz="1400" i="1" dirty="0"/>
              <a:t>Cuivre, Bronzes et Laitons Médiévaux : Histoire, Archéologie et Archéométrie Des Productions En Laiton, Bronze et Autres Alliages à Base de Cuivre Dans l’Europe Médiévale (12e-16e Siècles). </a:t>
            </a:r>
            <a:r>
              <a:rPr lang="en-US" sz="1400" i="1" dirty="0"/>
              <a:t>Medieval Copper, Bronze and Brass: History, Archaeology and Archaeometry of the Production of Brass, Bronze and Other Copper Alloy Objects in Medieval Europe (12th-16th Centuries)</a:t>
            </a:r>
            <a:r>
              <a:rPr lang="en-US" sz="1400" dirty="0"/>
              <a:t>, edited by N. Thomas and P. Dandridge, 297‑308. </a:t>
            </a:r>
            <a:r>
              <a:rPr lang="fr-FR" sz="1400" dirty="0"/>
              <a:t>Études et Documents, Archéologie 39. Namur: Agence wallonne du Patrimoine, 2018.</a:t>
            </a:r>
            <a:endParaRPr lang="en-US" sz="1400" dirty="0"/>
          </a:p>
          <a:p>
            <a:pPr marL="285750" indent="-285750">
              <a:buFont typeface="Arial" panose="020B0604020202020204" pitchFamily="34" charset="0"/>
              <a:buChar char="•"/>
            </a:pPr>
            <a:r>
              <a:rPr lang="fr-FR" sz="1400" dirty="0"/>
              <a:t>Castelle, Manon, Yvan </a:t>
            </a:r>
            <a:r>
              <a:rPr lang="fr-FR" sz="1400" dirty="0" err="1"/>
              <a:t>Coquinot</a:t>
            </a:r>
            <a:r>
              <a:rPr lang="fr-FR" sz="1400" dirty="0"/>
              <a:t>, and David Bourgarit. </a:t>
            </a:r>
            <a:r>
              <a:rPr lang="en-US" sz="1400" dirty="0"/>
              <a:t>“Casting Cores of French Bronze Statues of the 16th and 17th Centuries: Identification of Regional Practices and Artistic Choices.” </a:t>
            </a:r>
            <a:r>
              <a:rPr lang="fr-FR" sz="1400" i="1" dirty="0" err="1"/>
              <a:t>Microchemical</a:t>
            </a:r>
            <a:r>
              <a:rPr lang="fr-FR" sz="1400" i="1" dirty="0"/>
              <a:t> Journal</a:t>
            </a:r>
            <a:r>
              <a:rPr lang="fr-FR" sz="1400" dirty="0"/>
              <a:t> 126 (2016): 121–31. </a:t>
            </a:r>
            <a:r>
              <a:rPr lang="fr-FR" sz="1400" u="sng" dirty="0">
                <a:hlinkClick r:id="rId2"/>
              </a:rPr>
              <a:t>https://doi.org/10.1016/j.microc.2015.11.032</a:t>
            </a:r>
            <a:r>
              <a:rPr lang="fr-FR" sz="1400" dirty="0"/>
              <a:t>.</a:t>
            </a:r>
            <a:endParaRPr lang="en-US" sz="1400" dirty="0"/>
          </a:p>
          <a:p>
            <a:pPr marL="285750" indent="-285750">
              <a:buFont typeface="Arial" panose="020B0604020202020204" pitchFamily="34" charset="0"/>
              <a:buChar char="•"/>
            </a:pPr>
            <a:r>
              <a:rPr lang="fr-FR" sz="1400" dirty="0"/>
              <a:t>GRODECKI, C. Documents du Minutier central des notaires de Paris. Histoire de l'art au XVI</a:t>
            </a:r>
            <a:r>
              <a:rPr lang="fr-FR" sz="1400" baseline="30000" dirty="0"/>
              <a:t>ème</a:t>
            </a:r>
            <a:r>
              <a:rPr lang="fr-FR" sz="1400" dirty="0"/>
              <a:t> siècle (1540-1600), tome II : Sculpture, peinture et gravure, broderie, faïence et émaillerie, orfèvrerie et joaillerie, armes et armures., Archives nationales, 1986. p. 134 &amp; 135 </a:t>
            </a:r>
            <a:endParaRPr lang="en-US" sz="1400" dirty="0"/>
          </a:p>
          <a:p>
            <a:pPr marL="285750" indent="-285750">
              <a:buFont typeface="Arial" panose="020B0604020202020204" pitchFamily="34" charset="0"/>
              <a:buChar char="•"/>
            </a:pPr>
            <a:r>
              <a:rPr lang="en-US" sz="1400" dirty="0"/>
              <a:t>Seelig -</a:t>
            </a:r>
            <a:r>
              <a:rPr lang="en-US" sz="1400" dirty="0" err="1"/>
              <a:t>Teuwen</a:t>
            </a:r>
            <a:r>
              <a:rPr lang="en-US" sz="1400" dirty="0"/>
              <a:t>, R., D. Bourgarit, and F. Bewer. </a:t>
            </a:r>
            <a:r>
              <a:rPr lang="fr-FR" sz="1400" dirty="0"/>
              <a:t>“Barthélemy Prieur Fondeur, Son Atelier, Ses Méthodes de Travail.” </a:t>
            </a:r>
            <a:r>
              <a:rPr lang="en-US" sz="1400" dirty="0"/>
              <a:t>In </a:t>
            </a:r>
            <a:r>
              <a:rPr lang="en-US" sz="1400" i="1" dirty="0"/>
              <a:t>French Bronze Sculpture: Materials and Techniques 16th - 18th Century</a:t>
            </a:r>
            <a:r>
              <a:rPr lang="en-US" sz="1400" dirty="0"/>
              <a:t>, edited by D. Bourgarit, J. Bassett, F. G. Bewer, G. </a:t>
            </a:r>
            <a:r>
              <a:rPr lang="en-US" sz="1400" dirty="0" err="1"/>
              <a:t>Bresc-Bautier</a:t>
            </a:r>
            <a:r>
              <a:rPr lang="en-US" sz="1400" dirty="0"/>
              <a:t>, P. </a:t>
            </a:r>
            <a:r>
              <a:rPr lang="en-US" sz="1400" dirty="0" err="1"/>
              <a:t>Malgouyres</a:t>
            </a:r>
            <a:r>
              <a:rPr lang="en-US" sz="1400" dirty="0"/>
              <a:t>, and G. </a:t>
            </a:r>
            <a:r>
              <a:rPr lang="en-US" sz="1400" dirty="0" err="1"/>
              <a:t>Scherf</a:t>
            </a:r>
            <a:r>
              <a:rPr lang="en-US" sz="1400" dirty="0"/>
              <a:t>, 18–38. </a:t>
            </a:r>
            <a:r>
              <a:rPr lang="fr-FR" sz="1400" dirty="0"/>
              <a:t>Paris: Archetype, 2014.</a:t>
            </a:r>
            <a:endParaRPr lang="en-US" sz="1400" dirty="0"/>
          </a:p>
        </p:txBody>
      </p:sp>
      <p:grpSp>
        <p:nvGrpSpPr>
          <p:cNvPr id="35" name="Group 34">
            <a:extLst>
              <a:ext uri="{FF2B5EF4-FFF2-40B4-BE49-F238E27FC236}">
                <a16:creationId xmlns:a16="http://schemas.microsoft.com/office/drawing/2014/main" id="{DC07B42E-CEC7-4020-BB62-52090AADEAEE}"/>
              </a:ext>
            </a:extLst>
          </p:cNvPr>
          <p:cNvGrpSpPr/>
          <p:nvPr/>
        </p:nvGrpSpPr>
        <p:grpSpPr>
          <a:xfrm>
            <a:off x="-26801" y="5780266"/>
            <a:ext cx="9251810" cy="938261"/>
            <a:chOff x="-26801" y="5780266"/>
            <a:chExt cx="9251810" cy="938261"/>
          </a:xfrm>
        </p:grpSpPr>
        <p:sp>
          <p:nvSpPr>
            <p:cNvPr id="36" name="TextBox 30">
              <a:extLst>
                <a:ext uri="{FF2B5EF4-FFF2-40B4-BE49-F238E27FC236}">
                  <a16:creationId xmlns:a16="http://schemas.microsoft.com/office/drawing/2014/main" id="{F90A0F7F-7C06-4020-BA57-5460E9DCFEC8}"/>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38" name="Group 37">
              <a:extLst>
                <a:ext uri="{FF2B5EF4-FFF2-40B4-BE49-F238E27FC236}">
                  <a16:creationId xmlns:a16="http://schemas.microsoft.com/office/drawing/2014/main" id="{276CF219-4003-4F53-8DA8-7FFDCEA00FCC}"/>
                </a:ext>
              </a:extLst>
            </p:cNvPr>
            <p:cNvGrpSpPr/>
            <p:nvPr/>
          </p:nvGrpSpPr>
          <p:grpSpPr>
            <a:xfrm>
              <a:off x="-26801" y="5780266"/>
              <a:ext cx="9251810" cy="938261"/>
              <a:chOff x="-26801" y="5780266"/>
              <a:chExt cx="9251810" cy="938261"/>
            </a:xfrm>
          </p:grpSpPr>
          <p:grpSp>
            <p:nvGrpSpPr>
              <p:cNvPr id="42" name="Group 41">
                <a:extLst>
                  <a:ext uri="{FF2B5EF4-FFF2-40B4-BE49-F238E27FC236}">
                    <a16:creationId xmlns:a16="http://schemas.microsoft.com/office/drawing/2014/main" id="{ED3BC018-C5EE-480A-B0E2-2A63424366A9}"/>
                  </a:ext>
                </a:extLst>
              </p:cNvPr>
              <p:cNvGrpSpPr/>
              <p:nvPr/>
            </p:nvGrpSpPr>
            <p:grpSpPr>
              <a:xfrm>
                <a:off x="-26801" y="5780266"/>
                <a:ext cx="9251810" cy="938261"/>
                <a:chOff x="-26801" y="5780266"/>
                <a:chExt cx="9251810" cy="938261"/>
              </a:xfrm>
            </p:grpSpPr>
            <p:sp>
              <p:nvSpPr>
                <p:cNvPr id="50" name="TextBox 4">
                  <a:extLst>
                    <a:ext uri="{FF2B5EF4-FFF2-40B4-BE49-F238E27FC236}">
                      <a16:creationId xmlns:a16="http://schemas.microsoft.com/office/drawing/2014/main" id="{B226833A-45AB-4437-8C9B-5A4290EA386C}"/>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51" name="Groupe 29">
                  <a:extLst>
                    <a:ext uri="{FF2B5EF4-FFF2-40B4-BE49-F238E27FC236}">
                      <a16:creationId xmlns:a16="http://schemas.microsoft.com/office/drawing/2014/main" id="{14CF4301-574F-4DB2-91E8-41FFD530BC2F}"/>
                    </a:ext>
                  </a:extLst>
                </p:cNvPr>
                <p:cNvGrpSpPr/>
                <p:nvPr/>
              </p:nvGrpSpPr>
              <p:grpSpPr>
                <a:xfrm>
                  <a:off x="432617" y="5780266"/>
                  <a:ext cx="8792392" cy="938261"/>
                  <a:chOff x="393700" y="5856288"/>
                  <a:chExt cx="8792392" cy="938261"/>
                </a:xfrm>
              </p:grpSpPr>
              <p:sp>
                <p:nvSpPr>
                  <p:cNvPr id="52" name="Rectangle 46">
                    <a:extLst>
                      <a:ext uri="{FF2B5EF4-FFF2-40B4-BE49-F238E27FC236}">
                        <a16:creationId xmlns:a16="http://schemas.microsoft.com/office/drawing/2014/main" id="{7D91ED18-8631-4422-894F-81DBD61E750B}"/>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3">
                    <a:extLst>
                      <a:ext uri="{FF2B5EF4-FFF2-40B4-BE49-F238E27FC236}">
                        <a16:creationId xmlns:a16="http://schemas.microsoft.com/office/drawing/2014/main" id="{E9765094-EBA1-4EB2-BE2F-A8846D7647EE}"/>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12">
                    <a:extLst>
                      <a:ext uri="{FF2B5EF4-FFF2-40B4-BE49-F238E27FC236}">
                        <a16:creationId xmlns:a16="http://schemas.microsoft.com/office/drawing/2014/main" id="{66938232-BF5E-4818-B3CF-24B44B42D2E2}"/>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15">
                    <a:extLst>
                      <a:ext uri="{FF2B5EF4-FFF2-40B4-BE49-F238E27FC236}">
                        <a16:creationId xmlns:a16="http://schemas.microsoft.com/office/drawing/2014/main" id="{7411DEE6-8675-44F4-A91D-3F02AF012300}"/>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6" name="Straight Arrow Connector 16">
                    <a:extLst>
                      <a:ext uri="{FF2B5EF4-FFF2-40B4-BE49-F238E27FC236}">
                        <a16:creationId xmlns:a16="http://schemas.microsoft.com/office/drawing/2014/main" id="{437548C2-774F-4D28-8684-F08131194798}"/>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7" name="Straight Arrow Connector 19">
                    <a:extLst>
                      <a:ext uri="{FF2B5EF4-FFF2-40B4-BE49-F238E27FC236}">
                        <a16:creationId xmlns:a16="http://schemas.microsoft.com/office/drawing/2014/main" id="{23235B34-7F28-4871-A0B3-DDA38ED1D130}"/>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8" name="Straight Arrow Connector 20">
                    <a:extLst>
                      <a:ext uri="{FF2B5EF4-FFF2-40B4-BE49-F238E27FC236}">
                        <a16:creationId xmlns:a16="http://schemas.microsoft.com/office/drawing/2014/main" id="{8E50AE65-4068-448E-B8EA-F4DE7DA4BF7F}"/>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21">
                    <a:extLst>
                      <a:ext uri="{FF2B5EF4-FFF2-40B4-BE49-F238E27FC236}">
                        <a16:creationId xmlns:a16="http://schemas.microsoft.com/office/drawing/2014/main" id="{CBE0D93F-24E1-41E7-AA44-E1553C202A8E}"/>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0" name="TextBox 24">
                    <a:extLst>
                      <a:ext uri="{FF2B5EF4-FFF2-40B4-BE49-F238E27FC236}">
                        <a16:creationId xmlns:a16="http://schemas.microsoft.com/office/drawing/2014/main" id="{EA83E66E-36E5-46E2-BA4F-1FAECB460813}"/>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61" name="TextBox 25">
                    <a:extLst>
                      <a:ext uri="{FF2B5EF4-FFF2-40B4-BE49-F238E27FC236}">
                        <a16:creationId xmlns:a16="http://schemas.microsoft.com/office/drawing/2014/main" id="{1BBF23A5-6209-4D70-8F7A-71895629F570}"/>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62" name="TextBox 26">
                    <a:extLst>
                      <a:ext uri="{FF2B5EF4-FFF2-40B4-BE49-F238E27FC236}">
                        <a16:creationId xmlns:a16="http://schemas.microsoft.com/office/drawing/2014/main" id="{61992411-F4DE-43FA-AA9F-F635A313221B}"/>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63" name="TextBox 27">
                    <a:extLst>
                      <a:ext uri="{FF2B5EF4-FFF2-40B4-BE49-F238E27FC236}">
                        <a16:creationId xmlns:a16="http://schemas.microsoft.com/office/drawing/2014/main" id="{ACEE7851-F1F3-4D5A-B5A9-C7B3B191D974}"/>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64" name="TextBox 28">
                    <a:extLst>
                      <a:ext uri="{FF2B5EF4-FFF2-40B4-BE49-F238E27FC236}">
                        <a16:creationId xmlns:a16="http://schemas.microsoft.com/office/drawing/2014/main" id="{329F9F8E-F3FE-410C-9786-CB40328781B5}"/>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65" name="TextBox 30">
                    <a:extLst>
                      <a:ext uri="{FF2B5EF4-FFF2-40B4-BE49-F238E27FC236}">
                        <a16:creationId xmlns:a16="http://schemas.microsoft.com/office/drawing/2014/main" id="{5720D052-F5C7-4EA9-8FE7-EBD5383D6C0F}"/>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66" name="TextBox 32">
                    <a:extLst>
                      <a:ext uri="{FF2B5EF4-FFF2-40B4-BE49-F238E27FC236}">
                        <a16:creationId xmlns:a16="http://schemas.microsoft.com/office/drawing/2014/main" id="{C9A9DA34-C0CE-48BD-9184-14D86723CF54}"/>
                      </a:ext>
                    </a:extLst>
                  </p:cNvPr>
                  <p:cNvSpPr txBox="1"/>
                  <p:nvPr/>
                </p:nvSpPr>
                <p:spPr>
                  <a:xfrm>
                    <a:off x="8265513" y="5977882"/>
                    <a:ext cx="920579" cy="400110"/>
                  </a:xfrm>
                  <a:prstGeom prst="rect">
                    <a:avLst/>
                  </a:prstGeom>
                </p:spPr>
                <p:txBody>
                  <a:bodyPr rtlCol="0">
                    <a:spAutoFit/>
                  </a:bodyPr>
                  <a:lstStyle/>
                  <a:p>
                    <a:pPr algn="ctr"/>
                    <a:r>
                      <a:rPr lang="en-US" sz="1000" dirty="0">
                        <a:solidFill>
                          <a:srgbClr val="FF0000"/>
                        </a:solidFill>
                      </a:rPr>
                      <a:t>Further Resources</a:t>
                    </a:r>
                  </a:p>
                </p:txBody>
              </p:sp>
            </p:grpSp>
          </p:grpSp>
          <p:sp>
            <p:nvSpPr>
              <p:cNvPr id="43" name="TextBox 30">
                <a:extLst>
                  <a:ext uri="{FF2B5EF4-FFF2-40B4-BE49-F238E27FC236}">
                    <a16:creationId xmlns:a16="http://schemas.microsoft.com/office/drawing/2014/main" id="{EF64DB03-7079-493E-A902-8C3322788D94}"/>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44" name="Straight Arrow Connector 12">
                <a:extLst>
                  <a:ext uri="{FF2B5EF4-FFF2-40B4-BE49-F238E27FC236}">
                    <a16:creationId xmlns:a16="http://schemas.microsoft.com/office/drawing/2014/main" id="{C9FFFCAE-6AD4-4A6A-9EEF-135DABE2EEE4}"/>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3">
                <a:extLst>
                  <a:ext uri="{FF2B5EF4-FFF2-40B4-BE49-F238E27FC236}">
                    <a16:creationId xmlns:a16="http://schemas.microsoft.com/office/drawing/2014/main" id="{E9EABC4F-26BE-4DDE-ADB1-0716A6A5F1AF}"/>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6" name="TextBox 27">
                <a:extLst>
                  <a:ext uri="{FF2B5EF4-FFF2-40B4-BE49-F238E27FC236}">
                    <a16:creationId xmlns:a16="http://schemas.microsoft.com/office/drawing/2014/main" id="{949F2B67-1A7C-494E-AF7B-8203AF72BC63}"/>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47" name="Straight Arrow Connector 3">
                <a:extLst>
                  <a:ext uri="{FF2B5EF4-FFF2-40B4-BE49-F238E27FC236}">
                    <a16:creationId xmlns:a16="http://schemas.microsoft.com/office/drawing/2014/main" id="{7FD6C103-CC6B-49AE-ABC4-9F715FF13499}"/>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8" name="TextBox 27">
                <a:extLst>
                  <a:ext uri="{FF2B5EF4-FFF2-40B4-BE49-F238E27FC236}">
                    <a16:creationId xmlns:a16="http://schemas.microsoft.com/office/drawing/2014/main" id="{6EF5D1E7-8EC0-4491-8AD7-EE0B9BFCA6F8}"/>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49" name="Straight Arrow Connector 3">
                <a:extLst>
                  <a:ext uri="{FF2B5EF4-FFF2-40B4-BE49-F238E27FC236}">
                    <a16:creationId xmlns:a16="http://schemas.microsoft.com/office/drawing/2014/main" id="{C206D1F0-D61A-40D2-96B6-C4658F297986}"/>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9" name="TextBox 27">
              <a:extLst>
                <a:ext uri="{FF2B5EF4-FFF2-40B4-BE49-F238E27FC236}">
                  <a16:creationId xmlns:a16="http://schemas.microsoft.com/office/drawing/2014/main" id="{EA38F6F4-5966-4D1C-8A45-1D7FCE745FF1}"/>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40" name="Straight Arrow Connector 12">
              <a:extLst>
                <a:ext uri="{FF2B5EF4-FFF2-40B4-BE49-F238E27FC236}">
                  <a16:creationId xmlns:a16="http://schemas.microsoft.com/office/drawing/2014/main" id="{8A90BF9C-1A22-416D-8E93-972786C23B96}"/>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12">
              <a:extLst>
                <a:ext uri="{FF2B5EF4-FFF2-40B4-BE49-F238E27FC236}">
                  <a16:creationId xmlns:a16="http://schemas.microsoft.com/office/drawing/2014/main" id="{F2F4877F-7CF8-48C6-8134-9BDC213DC653}"/>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49322" y="746880"/>
            <a:ext cx="4761983" cy="4278094"/>
          </a:xfrm>
          <a:prstGeom prst="rect">
            <a:avLst/>
          </a:prstGeom>
          <a:ln>
            <a:solidFill>
              <a:schemeClr val="tx1"/>
            </a:solidFill>
          </a:ln>
        </p:spPr>
        <p:txBody>
          <a:bodyPr wrap="square" rtlCol="0">
            <a:spAutoFit/>
          </a:bodyPr>
          <a:lstStyle/>
          <a:p>
            <a:r>
              <a:rPr lang="en-US" sz="1600" dirty="0"/>
              <a:t>In 1571, Madeleine of Savoy, wife of Anne de Montmorency, Constable of France, commissioned the architect Jean </a:t>
            </a:r>
            <a:r>
              <a:rPr lang="en-US" sz="1600" dirty="0" err="1"/>
              <a:t>Bullant</a:t>
            </a:r>
            <a:r>
              <a:rPr lang="en-US" sz="1600" dirty="0"/>
              <a:t> (1515-1578) to produce a funerary monument for the heart of her husband. The monument, now in the Louvre Museum, is composed of a sculpted stone column that would originally have been topped by an urn containing the heart. Three bronze, allegorical personifications of abundance, Peace and Justice were place around the base of the column as witnesses to the character of the deceased. </a:t>
            </a:r>
          </a:p>
          <a:p>
            <a:r>
              <a:rPr lang="en-US" sz="1600" dirty="0" err="1"/>
              <a:t>Bullant</a:t>
            </a:r>
            <a:r>
              <a:rPr lang="en-US" sz="1600" dirty="0"/>
              <a:t> charged two sculptors to produce the statues. </a:t>
            </a:r>
            <a:r>
              <a:rPr lang="en-US" sz="1600" dirty="0" err="1"/>
              <a:t>Barthélémy</a:t>
            </a:r>
            <a:r>
              <a:rPr lang="en-US" sz="1600" dirty="0"/>
              <a:t> </a:t>
            </a:r>
            <a:r>
              <a:rPr lang="en-US" sz="1600" dirty="0" err="1"/>
              <a:t>Prieur</a:t>
            </a:r>
            <a:r>
              <a:rPr lang="en-US" sz="1600" dirty="0"/>
              <a:t> (1536-1611) was responsible for the figures of </a:t>
            </a:r>
            <a:r>
              <a:rPr lang="en-US" sz="1600" i="1" dirty="0"/>
              <a:t>Abundance</a:t>
            </a:r>
            <a:r>
              <a:rPr lang="en-US" sz="1600" dirty="0"/>
              <a:t> and </a:t>
            </a:r>
            <a:r>
              <a:rPr lang="en-US" sz="1600" i="1" dirty="0"/>
              <a:t>Peace. </a:t>
            </a:r>
            <a:r>
              <a:rPr lang="en-US" sz="1600" dirty="0"/>
              <a:t>Martin Le Fort (known to have been active between 1562-1582) made that of </a:t>
            </a:r>
            <a:r>
              <a:rPr lang="en-US" sz="1600" i="1" dirty="0"/>
              <a:t>Justice</a:t>
            </a:r>
            <a:r>
              <a:rPr lang="en-US" sz="1600" dirty="0"/>
              <a:t>. The founder Nicolas </a:t>
            </a:r>
            <a:r>
              <a:rPr lang="en-US" sz="1600" dirty="0" err="1"/>
              <a:t>Péron</a:t>
            </a:r>
            <a:r>
              <a:rPr lang="en-US" sz="1600" dirty="0"/>
              <a:t> was commissioned to cast the two statues by </a:t>
            </a:r>
            <a:r>
              <a:rPr lang="en-US" sz="1600" dirty="0" err="1"/>
              <a:t>Prieur</a:t>
            </a:r>
            <a:r>
              <a:rPr lang="en-US" sz="1600" dirty="0"/>
              <a:t>. There is no record of who cast the third.</a:t>
            </a:r>
          </a:p>
        </p:txBody>
      </p:sp>
      <p:pic>
        <p:nvPicPr>
          <p:cNvPr id="7" name="Afbeelding 6">
            <a:extLst>
              <a:ext uri="{FF2B5EF4-FFF2-40B4-BE49-F238E27FC236}">
                <a16:creationId xmlns:a16="http://schemas.microsoft.com/office/drawing/2014/main" id="{6C80EFBF-C2E4-49B8-BF83-286CC9F06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08" y="764704"/>
            <a:ext cx="2665942" cy="4752528"/>
          </a:xfrm>
          <a:prstGeom prst="rect">
            <a:avLst/>
          </a:prstGeom>
        </p:spPr>
      </p:pic>
      <p:sp>
        <p:nvSpPr>
          <p:cNvPr id="5" name="Rectangle 4"/>
          <p:cNvSpPr/>
          <p:nvPr/>
        </p:nvSpPr>
        <p:spPr>
          <a:xfrm>
            <a:off x="224258" y="226195"/>
            <a:ext cx="1922321" cy="369332"/>
          </a:xfrm>
          <a:prstGeom prst="rect">
            <a:avLst/>
          </a:prstGeom>
        </p:spPr>
        <p:txBody>
          <a:bodyPr wrap="none">
            <a:spAutoFit/>
          </a:bodyPr>
          <a:lstStyle/>
          <a:p>
            <a:pPr>
              <a:spcBef>
                <a:spcPct val="20000"/>
              </a:spcBef>
            </a:pPr>
            <a:r>
              <a:rPr lang="en-GB" b="1" dirty="0">
                <a:solidFill>
                  <a:sysClr val="windowText" lastClr="000000"/>
                </a:solidFill>
                <a:latin typeface="Times New Roman" panose="02020603050405020304" pitchFamily="18" charset="0"/>
                <a:cs typeface="Times New Roman" panose="02020603050405020304" pitchFamily="18" charset="0"/>
              </a:rPr>
              <a:t>The Commission:</a:t>
            </a:r>
          </a:p>
        </p:txBody>
      </p:sp>
      <p:sp>
        <p:nvSpPr>
          <p:cNvPr id="25" name="ZoneTexte 24"/>
          <p:cNvSpPr txBox="1"/>
          <p:nvPr/>
        </p:nvSpPr>
        <p:spPr>
          <a:xfrm>
            <a:off x="3226052" y="5306858"/>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574</a:t>
            </a:r>
          </a:p>
          <a:p>
            <a:endParaRPr lang="fr-FR" sz="1400" b="1" dirty="0">
              <a:cs typeface="Times New Roman" panose="02020603050405020304" pitchFamily="18" charset="0"/>
            </a:endParaRPr>
          </a:p>
        </p:txBody>
      </p:sp>
      <p:grpSp>
        <p:nvGrpSpPr>
          <p:cNvPr id="76" name="Group 75">
            <a:extLst>
              <a:ext uri="{FF2B5EF4-FFF2-40B4-BE49-F238E27FC236}">
                <a16:creationId xmlns:a16="http://schemas.microsoft.com/office/drawing/2014/main" id="{9FED2CF9-723C-49A9-B58D-BCF1C35B37B3}"/>
              </a:ext>
            </a:extLst>
          </p:cNvPr>
          <p:cNvGrpSpPr/>
          <p:nvPr/>
        </p:nvGrpSpPr>
        <p:grpSpPr>
          <a:xfrm>
            <a:off x="-26801" y="5780266"/>
            <a:ext cx="9251810" cy="938261"/>
            <a:chOff x="-26801" y="5780266"/>
            <a:chExt cx="9251810" cy="938261"/>
          </a:xfrm>
        </p:grpSpPr>
        <p:sp>
          <p:nvSpPr>
            <p:cNvPr id="77" name="TextBox 30">
              <a:extLst>
                <a:ext uri="{FF2B5EF4-FFF2-40B4-BE49-F238E27FC236}">
                  <a16:creationId xmlns:a16="http://schemas.microsoft.com/office/drawing/2014/main" id="{810BCE78-89EA-4F23-9DF6-1CA8F5A10038}"/>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78" name="Group 77">
              <a:extLst>
                <a:ext uri="{FF2B5EF4-FFF2-40B4-BE49-F238E27FC236}">
                  <a16:creationId xmlns:a16="http://schemas.microsoft.com/office/drawing/2014/main" id="{92376734-5CF0-4CD3-BD71-446DED03C0A8}"/>
                </a:ext>
              </a:extLst>
            </p:cNvPr>
            <p:cNvGrpSpPr/>
            <p:nvPr/>
          </p:nvGrpSpPr>
          <p:grpSpPr>
            <a:xfrm>
              <a:off x="-26801" y="5780266"/>
              <a:ext cx="9251810" cy="938261"/>
              <a:chOff x="-26801" y="5780266"/>
              <a:chExt cx="9251810" cy="938261"/>
            </a:xfrm>
          </p:grpSpPr>
          <p:grpSp>
            <p:nvGrpSpPr>
              <p:cNvPr id="82" name="Group 81">
                <a:extLst>
                  <a:ext uri="{FF2B5EF4-FFF2-40B4-BE49-F238E27FC236}">
                    <a16:creationId xmlns:a16="http://schemas.microsoft.com/office/drawing/2014/main" id="{02325546-B66D-4D09-A31C-A0262551A838}"/>
                  </a:ext>
                </a:extLst>
              </p:cNvPr>
              <p:cNvGrpSpPr/>
              <p:nvPr/>
            </p:nvGrpSpPr>
            <p:grpSpPr>
              <a:xfrm>
                <a:off x="-26801" y="5780266"/>
                <a:ext cx="9251810" cy="938261"/>
                <a:chOff x="-26801" y="5780266"/>
                <a:chExt cx="9251810" cy="938261"/>
              </a:xfrm>
            </p:grpSpPr>
            <p:sp>
              <p:nvSpPr>
                <p:cNvPr id="90" name="TextBox 4">
                  <a:extLst>
                    <a:ext uri="{FF2B5EF4-FFF2-40B4-BE49-F238E27FC236}">
                      <a16:creationId xmlns:a16="http://schemas.microsoft.com/office/drawing/2014/main" id="{C853F7F5-8E11-43EC-B862-E618503EB132}"/>
                    </a:ext>
                  </a:extLst>
                </p:cNvPr>
                <p:cNvSpPr txBox="1"/>
                <p:nvPr/>
              </p:nvSpPr>
              <p:spPr>
                <a:xfrm>
                  <a:off x="-26801" y="5963083"/>
                  <a:ext cx="920579" cy="400110"/>
                </a:xfrm>
                <a:prstGeom prst="rect">
                  <a:avLst/>
                </a:prstGeom>
              </p:spPr>
              <p:txBody>
                <a:bodyPr rtlCol="0">
                  <a:spAutoFit/>
                </a:bodyPr>
                <a:lstStyle/>
                <a:p>
                  <a:pPr algn="ctr"/>
                  <a:r>
                    <a:rPr lang="en-US" sz="1000" dirty="0">
                      <a:solidFill>
                        <a:srgbClr val="FF0000"/>
                      </a:solidFill>
                    </a:rPr>
                    <a:t>Intro and context</a:t>
                  </a:r>
                  <a:endParaRPr lang="en-US" sz="1000" dirty="0">
                    <a:solidFill>
                      <a:srgbClr val="FF0000"/>
                    </a:solidFill>
                    <a:latin typeface="Calibri"/>
                  </a:endParaRPr>
                </a:p>
              </p:txBody>
            </p:sp>
            <p:grpSp>
              <p:nvGrpSpPr>
                <p:cNvPr id="91" name="Groupe 29">
                  <a:extLst>
                    <a:ext uri="{FF2B5EF4-FFF2-40B4-BE49-F238E27FC236}">
                      <a16:creationId xmlns:a16="http://schemas.microsoft.com/office/drawing/2014/main" id="{6286C46E-875A-41F0-973B-A8419657FF77}"/>
                    </a:ext>
                  </a:extLst>
                </p:cNvPr>
                <p:cNvGrpSpPr/>
                <p:nvPr/>
              </p:nvGrpSpPr>
              <p:grpSpPr>
                <a:xfrm>
                  <a:off x="432617" y="5780266"/>
                  <a:ext cx="8792392" cy="938261"/>
                  <a:chOff x="393700" y="5856288"/>
                  <a:chExt cx="8792392" cy="938261"/>
                </a:xfrm>
              </p:grpSpPr>
              <p:sp>
                <p:nvSpPr>
                  <p:cNvPr id="92" name="Rectangle 46">
                    <a:extLst>
                      <a:ext uri="{FF2B5EF4-FFF2-40B4-BE49-F238E27FC236}">
                        <a16:creationId xmlns:a16="http://schemas.microsoft.com/office/drawing/2014/main" id="{410E12EE-EDF0-4FA9-8947-DF4866DE2A2F}"/>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3">
                    <a:extLst>
                      <a:ext uri="{FF2B5EF4-FFF2-40B4-BE49-F238E27FC236}">
                        <a16:creationId xmlns:a16="http://schemas.microsoft.com/office/drawing/2014/main" id="{B5D2EE42-50EB-4970-AD9A-2270F960B3AB}"/>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4" name="Straight Arrow Connector 12">
                    <a:extLst>
                      <a:ext uri="{FF2B5EF4-FFF2-40B4-BE49-F238E27FC236}">
                        <a16:creationId xmlns:a16="http://schemas.microsoft.com/office/drawing/2014/main" id="{3CB606CF-5099-4D3E-8D37-28D9C5F64BCC}"/>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15">
                    <a:extLst>
                      <a:ext uri="{FF2B5EF4-FFF2-40B4-BE49-F238E27FC236}">
                        <a16:creationId xmlns:a16="http://schemas.microsoft.com/office/drawing/2014/main" id="{964C1946-EFC6-4436-88A6-80770554E5DE}"/>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16">
                    <a:extLst>
                      <a:ext uri="{FF2B5EF4-FFF2-40B4-BE49-F238E27FC236}">
                        <a16:creationId xmlns:a16="http://schemas.microsoft.com/office/drawing/2014/main" id="{DEF28844-D380-495F-BFB6-F4469CBA3101}"/>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Arrow Connector 19">
                    <a:extLst>
                      <a:ext uri="{FF2B5EF4-FFF2-40B4-BE49-F238E27FC236}">
                        <a16:creationId xmlns:a16="http://schemas.microsoft.com/office/drawing/2014/main" id="{357A9640-6CD0-4579-B2B0-B609845F9F47}"/>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8" name="Straight Arrow Connector 20">
                    <a:extLst>
                      <a:ext uri="{FF2B5EF4-FFF2-40B4-BE49-F238E27FC236}">
                        <a16:creationId xmlns:a16="http://schemas.microsoft.com/office/drawing/2014/main" id="{80D176D3-1CE9-4683-B4B4-B8F926DF95FF}"/>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9" name="Straight Arrow Connector 21">
                    <a:extLst>
                      <a:ext uri="{FF2B5EF4-FFF2-40B4-BE49-F238E27FC236}">
                        <a16:creationId xmlns:a16="http://schemas.microsoft.com/office/drawing/2014/main" id="{277B3924-EE47-452A-ACCF-BB39447CB4D8}"/>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0" name="TextBox 24">
                    <a:extLst>
                      <a:ext uri="{FF2B5EF4-FFF2-40B4-BE49-F238E27FC236}">
                        <a16:creationId xmlns:a16="http://schemas.microsoft.com/office/drawing/2014/main" id="{5CA73FC1-FC6B-47BC-99C9-E18F7F553405}"/>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101" name="TextBox 25">
                    <a:extLst>
                      <a:ext uri="{FF2B5EF4-FFF2-40B4-BE49-F238E27FC236}">
                        <a16:creationId xmlns:a16="http://schemas.microsoft.com/office/drawing/2014/main" id="{9395976A-3E34-41DC-9434-8D2B2C69036D}"/>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102" name="TextBox 26">
                    <a:extLst>
                      <a:ext uri="{FF2B5EF4-FFF2-40B4-BE49-F238E27FC236}">
                        <a16:creationId xmlns:a16="http://schemas.microsoft.com/office/drawing/2014/main" id="{B3B31D82-A219-4665-87AA-B407757DB79B}"/>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103" name="TextBox 27">
                    <a:extLst>
                      <a:ext uri="{FF2B5EF4-FFF2-40B4-BE49-F238E27FC236}">
                        <a16:creationId xmlns:a16="http://schemas.microsoft.com/office/drawing/2014/main" id="{1C9431D4-97C7-4A7C-B85B-B4568E8A66C7}"/>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104" name="TextBox 28">
                    <a:extLst>
                      <a:ext uri="{FF2B5EF4-FFF2-40B4-BE49-F238E27FC236}">
                        <a16:creationId xmlns:a16="http://schemas.microsoft.com/office/drawing/2014/main" id="{A45DA366-479D-450A-B342-4A0D0A5B1D71}"/>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105" name="TextBox 30">
                    <a:extLst>
                      <a:ext uri="{FF2B5EF4-FFF2-40B4-BE49-F238E27FC236}">
                        <a16:creationId xmlns:a16="http://schemas.microsoft.com/office/drawing/2014/main" id="{733C1CCE-D25F-45B1-B2F6-C8BBAF1316BE}"/>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106" name="TextBox 32">
                    <a:extLst>
                      <a:ext uri="{FF2B5EF4-FFF2-40B4-BE49-F238E27FC236}">
                        <a16:creationId xmlns:a16="http://schemas.microsoft.com/office/drawing/2014/main" id="{F5BB29EE-A9D6-4C05-8C8F-7DBE5953321F}"/>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83" name="TextBox 30">
                <a:extLst>
                  <a:ext uri="{FF2B5EF4-FFF2-40B4-BE49-F238E27FC236}">
                    <a16:creationId xmlns:a16="http://schemas.microsoft.com/office/drawing/2014/main" id="{44AE002F-09D3-42AE-AA00-56D6DEBE1799}"/>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84" name="Straight Arrow Connector 12">
                <a:extLst>
                  <a:ext uri="{FF2B5EF4-FFF2-40B4-BE49-F238E27FC236}">
                    <a16:creationId xmlns:a16="http://schemas.microsoft.com/office/drawing/2014/main" id="{E1804AA6-4AE1-4D1B-9645-7B4A01705EC1}"/>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3">
                <a:extLst>
                  <a:ext uri="{FF2B5EF4-FFF2-40B4-BE49-F238E27FC236}">
                    <a16:creationId xmlns:a16="http://schemas.microsoft.com/office/drawing/2014/main" id="{5C6A5DD2-C61E-4CC9-9D22-83AA83565A07}"/>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6" name="TextBox 27">
                <a:extLst>
                  <a:ext uri="{FF2B5EF4-FFF2-40B4-BE49-F238E27FC236}">
                    <a16:creationId xmlns:a16="http://schemas.microsoft.com/office/drawing/2014/main" id="{005452A1-B1CD-4579-BFAC-95187E99D445}"/>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87" name="Straight Arrow Connector 3">
                <a:extLst>
                  <a:ext uri="{FF2B5EF4-FFF2-40B4-BE49-F238E27FC236}">
                    <a16:creationId xmlns:a16="http://schemas.microsoft.com/office/drawing/2014/main" id="{D6205A9A-4239-437E-B0BC-BBC73322A447}"/>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8" name="TextBox 27">
                <a:extLst>
                  <a:ext uri="{FF2B5EF4-FFF2-40B4-BE49-F238E27FC236}">
                    <a16:creationId xmlns:a16="http://schemas.microsoft.com/office/drawing/2014/main" id="{224DEB25-A54C-4E99-B03B-16775781E18B}"/>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89" name="Straight Arrow Connector 3">
                <a:extLst>
                  <a:ext uri="{FF2B5EF4-FFF2-40B4-BE49-F238E27FC236}">
                    <a16:creationId xmlns:a16="http://schemas.microsoft.com/office/drawing/2014/main" id="{3B6DB5B3-0135-4749-B9DE-631B8856881F}"/>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79" name="TextBox 27">
              <a:extLst>
                <a:ext uri="{FF2B5EF4-FFF2-40B4-BE49-F238E27FC236}">
                  <a16:creationId xmlns:a16="http://schemas.microsoft.com/office/drawing/2014/main" id="{5A76734E-328B-4509-A48D-FF208A8AE155}"/>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80" name="Straight Arrow Connector 12">
              <a:extLst>
                <a:ext uri="{FF2B5EF4-FFF2-40B4-BE49-F238E27FC236}">
                  <a16:creationId xmlns:a16="http://schemas.microsoft.com/office/drawing/2014/main" id="{38BCECE2-8B51-4616-947E-CDFB6DD9E2F6}"/>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12">
              <a:extLst>
                <a:ext uri="{FF2B5EF4-FFF2-40B4-BE49-F238E27FC236}">
                  <a16:creationId xmlns:a16="http://schemas.microsoft.com/office/drawing/2014/main" id="{065349CB-9874-45C6-B7B1-B286292DFF45}"/>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310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p:cNvSpPr txBox="1"/>
          <p:nvPr/>
        </p:nvSpPr>
        <p:spPr>
          <a:xfrm>
            <a:off x="3605556" y="5456837"/>
            <a:ext cx="1560807" cy="492443"/>
          </a:xfrm>
          <a:prstGeom prst="rect">
            <a:avLst/>
          </a:prstGeom>
          <a:noFill/>
        </p:spPr>
        <p:txBody>
          <a:bodyPr wrap="square" rtlCol="0">
            <a:spAutoFit/>
          </a:bodyPr>
          <a:lstStyle/>
          <a:p>
            <a:pPr algn="ctr"/>
            <a:r>
              <a:rPr lang="fr-FR" sz="900" b="1" i="1">
                <a:solidFill>
                  <a:schemeClr val="bg1">
                    <a:lumMod val="75000"/>
                  </a:schemeClr>
                </a:solidFill>
              </a:rPr>
              <a:t>Justice, 1571, </a:t>
            </a:r>
            <a:r>
              <a:rPr lang="fr-FR" sz="900" b="1" i="1">
                <a:solidFill>
                  <a:schemeClr val="bg1">
                    <a:lumMod val="50000"/>
                  </a:schemeClr>
                </a:solidFill>
              </a:rPr>
              <a:t>Martin Le Fort</a:t>
            </a:r>
            <a:r>
              <a:rPr lang="fr-FR" sz="900" b="1" i="1">
                <a:solidFill>
                  <a:schemeClr val="bg1">
                    <a:lumMod val="75000"/>
                  </a:schemeClr>
                </a:solidFill>
              </a:rPr>
              <a:t>, 128cm</a:t>
            </a:r>
          </a:p>
          <a:p>
            <a:pPr algn="ctr"/>
            <a:r>
              <a:rPr lang="fr-FR" sz="800" b="1" i="1">
                <a:solidFill>
                  <a:schemeClr val="bg1">
                    <a:lumMod val="75000"/>
                  </a:schemeClr>
                </a:solidFill>
              </a:rPr>
              <a:t>© C2RMF A Lambert J </a:t>
            </a:r>
            <a:r>
              <a:rPr lang="fr-FR" sz="800" b="1" i="1" err="1">
                <a:solidFill>
                  <a:schemeClr val="bg1">
                    <a:lumMod val="75000"/>
                  </a:schemeClr>
                </a:solidFill>
              </a:rPr>
              <a:t>Marsac</a:t>
            </a:r>
            <a:endParaRPr lang="fr-FR" sz="800" b="1" i="1">
              <a:solidFill>
                <a:schemeClr val="bg1">
                  <a:lumMod val="75000"/>
                </a:schemeClr>
              </a:solidFill>
            </a:endParaRPr>
          </a:p>
        </p:txBody>
      </p:sp>
      <p:sp>
        <p:nvSpPr>
          <p:cNvPr id="17" name="ZoneTexte 16"/>
          <p:cNvSpPr txBox="1"/>
          <p:nvPr/>
        </p:nvSpPr>
        <p:spPr>
          <a:xfrm>
            <a:off x="6966521" y="5191859"/>
            <a:ext cx="2025637" cy="492443"/>
          </a:xfrm>
          <a:prstGeom prst="rect">
            <a:avLst/>
          </a:prstGeom>
          <a:noFill/>
        </p:spPr>
        <p:txBody>
          <a:bodyPr wrap="square" rtlCol="0">
            <a:spAutoFit/>
          </a:bodyPr>
          <a:lstStyle/>
          <a:p>
            <a:pPr algn="ctr"/>
            <a:r>
              <a:rPr lang="fr-FR" sz="900" b="1" i="1" err="1">
                <a:solidFill>
                  <a:schemeClr val="bg1">
                    <a:lumMod val="75000"/>
                  </a:schemeClr>
                </a:solidFill>
              </a:rPr>
              <a:t>Abundance</a:t>
            </a:r>
            <a:r>
              <a:rPr lang="fr-FR" sz="900" b="1" i="1">
                <a:solidFill>
                  <a:schemeClr val="bg1">
                    <a:lumMod val="75000"/>
                  </a:schemeClr>
                </a:solidFill>
              </a:rPr>
              <a:t>, </a:t>
            </a:r>
            <a:r>
              <a:rPr lang="fr-FR" sz="900" b="1">
                <a:solidFill>
                  <a:schemeClr val="bg1">
                    <a:lumMod val="75000"/>
                  </a:schemeClr>
                </a:solidFill>
              </a:rPr>
              <a:t>1571, </a:t>
            </a:r>
            <a:r>
              <a:rPr lang="fr-FR" sz="900" b="1">
                <a:solidFill>
                  <a:schemeClr val="bg1">
                    <a:lumMod val="50000"/>
                  </a:schemeClr>
                </a:solidFill>
              </a:rPr>
              <a:t>Barthélémy Prieur</a:t>
            </a:r>
            <a:r>
              <a:rPr lang="fr-FR" sz="900" b="1">
                <a:solidFill>
                  <a:schemeClr val="bg1">
                    <a:lumMod val="75000"/>
                  </a:schemeClr>
                </a:solidFill>
              </a:rPr>
              <a:t>, 128cm</a:t>
            </a:r>
          </a:p>
          <a:p>
            <a:pPr algn="ctr"/>
            <a:r>
              <a:rPr lang="fr-FR" sz="800" b="1">
                <a:solidFill>
                  <a:schemeClr val="bg1">
                    <a:lumMod val="75000"/>
                  </a:schemeClr>
                </a:solidFill>
              </a:rPr>
              <a:t>© C2RMF A Maigret</a:t>
            </a:r>
          </a:p>
        </p:txBody>
      </p:sp>
      <p:sp>
        <p:nvSpPr>
          <p:cNvPr id="20" name="ZoneTexte 19"/>
          <p:cNvSpPr txBox="1"/>
          <p:nvPr/>
        </p:nvSpPr>
        <p:spPr>
          <a:xfrm>
            <a:off x="5145222" y="4738604"/>
            <a:ext cx="1762616" cy="492443"/>
          </a:xfrm>
          <a:prstGeom prst="rect">
            <a:avLst/>
          </a:prstGeom>
          <a:noFill/>
        </p:spPr>
        <p:txBody>
          <a:bodyPr wrap="square" rtlCol="0">
            <a:spAutoFit/>
          </a:bodyPr>
          <a:lstStyle/>
          <a:p>
            <a:pPr algn="ctr"/>
            <a:r>
              <a:rPr lang="fr-FR" sz="900" b="1" i="1" err="1">
                <a:solidFill>
                  <a:schemeClr val="bg1">
                    <a:lumMod val="75000"/>
                  </a:schemeClr>
                </a:solidFill>
              </a:rPr>
              <a:t>Peace</a:t>
            </a:r>
            <a:r>
              <a:rPr lang="fr-FR" sz="900" b="1" i="1">
                <a:solidFill>
                  <a:schemeClr val="bg1">
                    <a:lumMod val="75000"/>
                  </a:schemeClr>
                </a:solidFill>
              </a:rPr>
              <a:t>, 1571, </a:t>
            </a:r>
            <a:r>
              <a:rPr lang="fr-FR" sz="900" b="1">
                <a:solidFill>
                  <a:schemeClr val="bg1">
                    <a:lumMod val="50000"/>
                  </a:schemeClr>
                </a:solidFill>
              </a:rPr>
              <a:t>Barthélémy Prieur</a:t>
            </a:r>
            <a:r>
              <a:rPr lang="fr-FR" sz="900" b="1">
                <a:solidFill>
                  <a:schemeClr val="bg1">
                    <a:lumMod val="75000"/>
                  </a:schemeClr>
                </a:solidFill>
              </a:rPr>
              <a:t>, 128cm</a:t>
            </a:r>
          </a:p>
          <a:p>
            <a:pPr algn="ctr"/>
            <a:r>
              <a:rPr lang="fr-FR" sz="800" b="1" i="1">
                <a:solidFill>
                  <a:schemeClr val="bg1">
                    <a:lumMod val="75000"/>
                  </a:schemeClr>
                </a:solidFill>
              </a:rPr>
              <a:t>© C2RMF A Maigret</a:t>
            </a:r>
          </a:p>
        </p:txBody>
      </p:sp>
      <p:sp>
        <p:nvSpPr>
          <p:cNvPr id="3" name="Espace réservé du numéro de diapositive 2"/>
          <p:cNvSpPr>
            <a:spLocks noGrp="1"/>
          </p:cNvSpPr>
          <p:nvPr>
            <p:ph type="sldNum" sz="quarter" idx="12"/>
          </p:nvPr>
        </p:nvSpPr>
        <p:spPr>
          <a:xfrm>
            <a:off x="7010400" y="5564204"/>
            <a:ext cx="2133600" cy="365125"/>
          </a:xfrm>
        </p:spPr>
        <p:txBody>
          <a:bodyPr/>
          <a:lstStyle/>
          <a:p>
            <a:fld id="{4B32A5A5-8ADC-4767-92AE-B87759DAA593}" type="slidenum">
              <a:rPr lang="fr-FR" smtClean="0"/>
              <a:pPr/>
              <a:t>3</a:t>
            </a:fld>
            <a:endParaRPr lang="fr-FR"/>
          </a:p>
        </p:txBody>
      </p:sp>
      <p:sp>
        <p:nvSpPr>
          <p:cNvPr id="2" name="Rechthoek 1">
            <a:extLst>
              <a:ext uri="{FF2B5EF4-FFF2-40B4-BE49-F238E27FC236}">
                <a16:creationId xmlns:a16="http://schemas.microsoft.com/office/drawing/2014/main" id="{06F9F4A4-3470-4307-A445-F20E99A55F4B}"/>
              </a:ext>
            </a:extLst>
          </p:cNvPr>
          <p:cNvSpPr/>
          <p:nvPr/>
        </p:nvSpPr>
        <p:spPr>
          <a:xfrm>
            <a:off x="164319" y="63644"/>
            <a:ext cx="2193103" cy="400110"/>
          </a:xfrm>
          <a:prstGeom prst="rect">
            <a:avLst/>
          </a:prstGeom>
        </p:spPr>
        <p:txBody>
          <a:bodyPr vert="horz" lIns="91440" tIns="45720" rIns="91440" bIns="45720" rtlCol="0" anchor="t">
            <a:normAutofit/>
          </a:bodyPr>
          <a:lstStyle/>
          <a:p>
            <a:pPr>
              <a:spcBef>
                <a:spcPct val="20000"/>
              </a:spcBef>
            </a:pPr>
            <a:r>
              <a:rPr lang="en-GB" b="1">
                <a:solidFill>
                  <a:sysClr val="windowText" lastClr="000000"/>
                </a:solidFill>
                <a:latin typeface="Times New Roman" panose="02020603050405020304" pitchFamily="18" charset="0"/>
                <a:cs typeface="Times New Roman" panose="02020603050405020304" pitchFamily="18" charset="0"/>
              </a:rPr>
              <a:t>Principal Questions:</a:t>
            </a:r>
            <a:endParaRPr lang="nl-NL" b="1">
              <a:solidFill>
                <a:sysClr val="windowText" lastClr="000000"/>
              </a:solidFill>
              <a:latin typeface="Times New Roman" panose="02020603050405020304" pitchFamily="18" charset="0"/>
              <a:cs typeface="Times New Roman" panose="02020603050405020304" pitchFamily="18" charset="0"/>
            </a:endParaRPr>
          </a:p>
        </p:txBody>
      </p:sp>
      <p:sp>
        <p:nvSpPr>
          <p:cNvPr id="32" name="Rechthoek 31">
            <a:extLst>
              <a:ext uri="{FF2B5EF4-FFF2-40B4-BE49-F238E27FC236}">
                <a16:creationId xmlns:a16="http://schemas.microsoft.com/office/drawing/2014/main" id="{CF817B86-611A-4147-AEDF-86C4F02A02F0}"/>
              </a:ext>
            </a:extLst>
          </p:cNvPr>
          <p:cNvSpPr/>
          <p:nvPr/>
        </p:nvSpPr>
        <p:spPr>
          <a:xfrm>
            <a:off x="164319" y="1344433"/>
            <a:ext cx="3039529" cy="1992000"/>
          </a:xfrm>
          <a:prstGeom prst="rect">
            <a:avLst/>
          </a:prstGeom>
        </p:spPr>
        <p:txBody>
          <a:bodyPr vert="horz" lIns="91440" tIns="45720" rIns="91440" bIns="45720" rtlCol="0" anchor="t">
            <a:normAutofit fontScale="47500" lnSpcReduction="20000"/>
          </a:bodyPr>
          <a:lstStyle/>
          <a:p>
            <a:pPr marL="285750" indent="-285750">
              <a:buFont typeface="Arial" charset="0"/>
              <a:buChar char="•"/>
            </a:pPr>
            <a:endParaRPr lang="en-US" sz="1400" dirty="0"/>
          </a:p>
          <a:p>
            <a:pPr lvl="0"/>
            <a:r>
              <a:rPr lang="en-US" sz="2600" dirty="0"/>
              <a:t>Can the physical evidence help clarify who was ultimately in charge of the production, and whether they were all cast by the same founder? </a:t>
            </a:r>
          </a:p>
          <a:p>
            <a:r>
              <a:rPr lang="en-US" sz="2600" dirty="0"/>
              <a:t> </a:t>
            </a:r>
          </a:p>
          <a:p>
            <a:pPr lvl="0"/>
            <a:r>
              <a:rPr lang="en-US" sz="2600" dirty="0"/>
              <a:t>Can comparison of the casting process used for each of the statues help answer these questions?</a:t>
            </a:r>
          </a:p>
          <a:p>
            <a:r>
              <a:rPr lang="en-US" sz="2600" dirty="0"/>
              <a:t> </a:t>
            </a:r>
          </a:p>
          <a:p>
            <a:pPr lvl="0"/>
            <a:r>
              <a:rPr lang="en-US" sz="2600" dirty="0"/>
              <a:t>And likewise, what can the characterization and comparison of the materials used tell us with regard to these questions?</a:t>
            </a:r>
          </a:p>
        </p:txBody>
      </p:sp>
      <p:pic>
        <p:nvPicPr>
          <p:cNvPr id="31" name="Afbeelding 30">
            <a:extLst>
              <a:ext uri="{FF2B5EF4-FFF2-40B4-BE49-F238E27FC236}">
                <a16:creationId xmlns:a16="http://schemas.microsoft.com/office/drawing/2014/main" id="{A69B0E5E-009E-4F50-BF02-FE229229009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08773" y="1150836"/>
            <a:ext cx="3248776" cy="4467310"/>
          </a:xfrm>
          <a:prstGeom prst="rect">
            <a:avLst/>
          </a:prstGeom>
        </p:spPr>
      </p:pic>
      <p:pic>
        <p:nvPicPr>
          <p:cNvPr id="7" name="Afbeelding 6">
            <a:extLst>
              <a:ext uri="{FF2B5EF4-FFF2-40B4-BE49-F238E27FC236}">
                <a16:creationId xmlns:a16="http://schemas.microsoft.com/office/drawing/2014/main" id="{2034C449-DCA4-45E5-B702-41AE9463F67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6231" y="984891"/>
            <a:ext cx="2678734" cy="4351726"/>
          </a:xfrm>
          <a:prstGeom prst="rect">
            <a:avLst/>
          </a:prstGeom>
        </p:spPr>
      </p:pic>
      <p:pic>
        <p:nvPicPr>
          <p:cNvPr id="9" name="Afbeelding 8">
            <a:extLst>
              <a:ext uri="{FF2B5EF4-FFF2-40B4-BE49-F238E27FC236}">
                <a16:creationId xmlns:a16="http://schemas.microsoft.com/office/drawing/2014/main" id="{52EEED36-3439-4356-B077-9391FFFC8E4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95537" y="963718"/>
            <a:ext cx="2880273" cy="3947279"/>
          </a:xfrm>
          <a:prstGeom prst="rect">
            <a:avLst/>
          </a:prstGeom>
        </p:spPr>
      </p:pic>
      <p:sp>
        <p:nvSpPr>
          <p:cNvPr id="30" name="ZoneTexte 29"/>
          <p:cNvSpPr txBox="1"/>
          <p:nvPr/>
        </p:nvSpPr>
        <p:spPr>
          <a:xfrm>
            <a:off x="7668344" y="476672"/>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6</a:t>
            </a:r>
          </a:p>
          <a:p>
            <a:endParaRPr lang="fr-FR" sz="1400" b="1" dirty="0">
              <a:cs typeface="Times New Roman" panose="02020603050405020304" pitchFamily="18" charset="0"/>
            </a:endParaRPr>
          </a:p>
        </p:txBody>
      </p:sp>
      <p:sp>
        <p:nvSpPr>
          <p:cNvPr id="33" name="ZoneTexte 32"/>
          <p:cNvSpPr txBox="1"/>
          <p:nvPr/>
        </p:nvSpPr>
        <p:spPr>
          <a:xfrm>
            <a:off x="5148064" y="476672"/>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541</a:t>
            </a:r>
          </a:p>
          <a:p>
            <a:endParaRPr lang="fr-FR" sz="1400" b="1" dirty="0">
              <a:cs typeface="Times New Roman" panose="02020603050405020304" pitchFamily="18" charset="0"/>
            </a:endParaRPr>
          </a:p>
        </p:txBody>
      </p:sp>
      <p:sp>
        <p:nvSpPr>
          <p:cNvPr id="34" name="ZoneTexte 33"/>
          <p:cNvSpPr txBox="1"/>
          <p:nvPr/>
        </p:nvSpPr>
        <p:spPr>
          <a:xfrm>
            <a:off x="3635896" y="620688"/>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545</a:t>
            </a:r>
          </a:p>
          <a:p>
            <a:endParaRPr lang="fr-FR" sz="1400" b="1" dirty="0">
              <a:cs typeface="Times New Roman" panose="02020603050405020304" pitchFamily="18" charset="0"/>
            </a:endParaRPr>
          </a:p>
        </p:txBody>
      </p:sp>
      <p:grpSp>
        <p:nvGrpSpPr>
          <p:cNvPr id="78" name="Group 77">
            <a:extLst>
              <a:ext uri="{FF2B5EF4-FFF2-40B4-BE49-F238E27FC236}">
                <a16:creationId xmlns:a16="http://schemas.microsoft.com/office/drawing/2014/main" id="{35F37D23-3950-408C-B9F6-970FDB3C091E}"/>
              </a:ext>
            </a:extLst>
          </p:cNvPr>
          <p:cNvGrpSpPr/>
          <p:nvPr/>
        </p:nvGrpSpPr>
        <p:grpSpPr>
          <a:xfrm>
            <a:off x="-26801" y="5780266"/>
            <a:ext cx="9251810" cy="938261"/>
            <a:chOff x="-26801" y="5780266"/>
            <a:chExt cx="9251810" cy="938261"/>
          </a:xfrm>
        </p:grpSpPr>
        <p:sp>
          <p:nvSpPr>
            <p:cNvPr id="79" name="TextBox 30">
              <a:extLst>
                <a:ext uri="{FF2B5EF4-FFF2-40B4-BE49-F238E27FC236}">
                  <a16:creationId xmlns:a16="http://schemas.microsoft.com/office/drawing/2014/main" id="{7AF44FDD-FE10-43CD-A865-DACADB73B003}"/>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80" name="Group 79">
              <a:extLst>
                <a:ext uri="{FF2B5EF4-FFF2-40B4-BE49-F238E27FC236}">
                  <a16:creationId xmlns:a16="http://schemas.microsoft.com/office/drawing/2014/main" id="{84DA0623-42F8-4E1B-86E7-0E08E52592B5}"/>
                </a:ext>
              </a:extLst>
            </p:cNvPr>
            <p:cNvGrpSpPr/>
            <p:nvPr/>
          </p:nvGrpSpPr>
          <p:grpSpPr>
            <a:xfrm>
              <a:off x="-26801" y="5780266"/>
              <a:ext cx="9251810" cy="938261"/>
              <a:chOff x="-26801" y="5780266"/>
              <a:chExt cx="9251810" cy="938261"/>
            </a:xfrm>
          </p:grpSpPr>
          <p:grpSp>
            <p:nvGrpSpPr>
              <p:cNvPr id="91" name="Group 90">
                <a:extLst>
                  <a:ext uri="{FF2B5EF4-FFF2-40B4-BE49-F238E27FC236}">
                    <a16:creationId xmlns:a16="http://schemas.microsoft.com/office/drawing/2014/main" id="{7E9CD156-9A9E-4418-8B48-A2D0BB6AEB9C}"/>
                  </a:ext>
                </a:extLst>
              </p:cNvPr>
              <p:cNvGrpSpPr/>
              <p:nvPr/>
            </p:nvGrpSpPr>
            <p:grpSpPr>
              <a:xfrm>
                <a:off x="-26801" y="5780266"/>
                <a:ext cx="9251810" cy="938261"/>
                <a:chOff x="-26801" y="5780266"/>
                <a:chExt cx="9251810" cy="938261"/>
              </a:xfrm>
            </p:grpSpPr>
            <p:sp>
              <p:nvSpPr>
                <p:cNvPr id="99" name="TextBox 4">
                  <a:extLst>
                    <a:ext uri="{FF2B5EF4-FFF2-40B4-BE49-F238E27FC236}">
                      <a16:creationId xmlns:a16="http://schemas.microsoft.com/office/drawing/2014/main" id="{43AE9230-1DB6-4DC8-B168-EF106942761C}"/>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100" name="Groupe 29">
                  <a:extLst>
                    <a:ext uri="{FF2B5EF4-FFF2-40B4-BE49-F238E27FC236}">
                      <a16:creationId xmlns:a16="http://schemas.microsoft.com/office/drawing/2014/main" id="{31DDDD93-7E15-4164-938E-30E7B57AB076}"/>
                    </a:ext>
                  </a:extLst>
                </p:cNvPr>
                <p:cNvGrpSpPr/>
                <p:nvPr/>
              </p:nvGrpSpPr>
              <p:grpSpPr>
                <a:xfrm>
                  <a:off x="432617" y="5780266"/>
                  <a:ext cx="8792392" cy="938261"/>
                  <a:chOff x="393700" y="5856288"/>
                  <a:chExt cx="8792392" cy="938261"/>
                </a:xfrm>
              </p:grpSpPr>
              <p:sp>
                <p:nvSpPr>
                  <p:cNvPr id="101" name="Rectangle 46">
                    <a:extLst>
                      <a:ext uri="{FF2B5EF4-FFF2-40B4-BE49-F238E27FC236}">
                        <a16:creationId xmlns:a16="http://schemas.microsoft.com/office/drawing/2014/main" id="{A72B03D4-154F-4411-96BB-400F45361E7D}"/>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3">
                    <a:extLst>
                      <a:ext uri="{FF2B5EF4-FFF2-40B4-BE49-F238E27FC236}">
                        <a16:creationId xmlns:a16="http://schemas.microsoft.com/office/drawing/2014/main" id="{8084F605-49AD-4518-A799-7C2B8F595F79}"/>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2">
                    <a:extLst>
                      <a:ext uri="{FF2B5EF4-FFF2-40B4-BE49-F238E27FC236}">
                        <a16:creationId xmlns:a16="http://schemas.microsoft.com/office/drawing/2014/main" id="{F998A871-ED8C-4FD0-958E-7AFF0CDC4768}"/>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4" name="Straight Arrow Connector 15">
                    <a:extLst>
                      <a:ext uri="{FF2B5EF4-FFF2-40B4-BE49-F238E27FC236}">
                        <a16:creationId xmlns:a16="http://schemas.microsoft.com/office/drawing/2014/main" id="{BE756B38-1700-4623-A74F-B7B236E89260}"/>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5" name="Straight Arrow Connector 16">
                    <a:extLst>
                      <a:ext uri="{FF2B5EF4-FFF2-40B4-BE49-F238E27FC236}">
                        <a16:creationId xmlns:a16="http://schemas.microsoft.com/office/drawing/2014/main" id="{6A904D0B-11E2-4649-A1CB-544BB63B72F1}"/>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6" name="Straight Arrow Connector 19">
                    <a:extLst>
                      <a:ext uri="{FF2B5EF4-FFF2-40B4-BE49-F238E27FC236}">
                        <a16:creationId xmlns:a16="http://schemas.microsoft.com/office/drawing/2014/main" id="{A35A3349-CC97-4DBB-A6D0-E3081FD5522E}"/>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7" name="Straight Arrow Connector 20">
                    <a:extLst>
                      <a:ext uri="{FF2B5EF4-FFF2-40B4-BE49-F238E27FC236}">
                        <a16:creationId xmlns:a16="http://schemas.microsoft.com/office/drawing/2014/main" id="{1D8B3747-9A1F-45D2-8359-74A35C787FCE}"/>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8" name="Straight Arrow Connector 21">
                    <a:extLst>
                      <a:ext uri="{FF2B5EF4-FFF2-40B4-BE49-F238E27FC236}">
                        <a16:creationId xmlns:a16="http://schemas.microsoft.com/office/drawing/2014/main" id="{599C2525-A7F1-4A39-93E9-CA0B7A03A34A}"/>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9" name="TextBox 24">
                    <a:extLst>
                      <a:ext uri="{FF2B5EF4-FFF2-40B4-BE49-F238E27FC236}">
                        <a16:creationId xmlns:a16="http://schemas.microsoft.com/office/drawing/2014/main" id="{817CE327-0F40-4BD8-AC5D-85C6E7A86597}"/>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110" name="TextBox 25">
                    <a:extLst>
                      <a:ext uri="{FF2B5EF4-FFF2-40B4-BE49-F238E27FC236}">
                        <a16:creationId xmlns:a16="http://schemas.microsoft.com/office/drawing/2014/main" id="{44C23ADD-4638-4BF3-928E-58AD513EEDA1}"/>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111" name="TextBox 26">
                    <a:extLst>
                      <a:ext uri="{FF2B5EF4-FFF2-40B4-BE49-F238E27FC236}">
                        <a16:creationId xmlns:a16="http://schemas.microsoft.com/office/drawing/2014/main" id="{2BB4A5DB-94EE-4236-BD00-5C94CF03A822}"/>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112" name="TextBox 27">
                    <a:extLst>
                      <a:ext uri="{FF2B5EF4-FFF2-40B4-BE49-F238E27FC236}">
                        <a16:creationId xmlns:a16="http://schemas.microsoft.com/office/drawing/2014/main" id="{E84EDCE3-2534-4A5A-B3FF-DDD0A496D28D}"/>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113" name="TextBox 28">
                    <a:extLst>
                      <a:ext uri="{FF2B5EF4-FFF2-40B4-BE49-F238E27FC236}">
                        <a16:creationId xmlns:a16="http://schemas.microsoft.com/office/drawing/2014/main" id="{F1778486-298C-4A9A-8DE1-BEB524E8CBB6}"/>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114" name="TextBox 30">
                    <a:extLst>
                      <a:ext uri="{FF2B5EF4-FFF2-40B4-BE49-F238E27FC236}">
                        <a16:creationId xmlns:a16="http://schemas.microsoft.com/office/drawing/2014/main" id="{BE00088D-D41D-4172-B55D-86378FA48539}"/>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115" name="TextBox 32">
                    <a:extLst>
                      <a:ext uri="{FF2B5EF4-FFF2-40B4-BE49-F238E27FC236}">
                        <a16:creationId xmlns:a16="http://schemas.microsoft.com/office/drawing/2014/main" id="{1B2C2FB7-CCFF-411E-B4CF-2263B4D5815C}"/>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92" name="TextBox 30">
                <a:extLst>
                  <a:ext uri="{FF2B5EF4-FFF2-40B4-BE49-F238E27FC236}">
                    <a16:creationId xmlns:a16="http://schemas.microsoft.com/office/drawing/2014/main" id="{929C2892-DEDF-429A-B38F-C9A59A15569B}"/>
                  </a:ext>
                </a:extLst>
              </p:cNvPr>
              <p:cNvSpPr txBox="1"/>
              <p:nvPr/>
            </p:nvSpPr>
            <p:spPr>
              <a:xfrm>
                <a:off x="627087" y="5881682"/>
                <a:ext cx="861268" cy="410566"/>
              </a:xfrm>
              <a:prstGeom prst="rect">
                <a:avLst/>
              </a:prstGeom>
            </p:spPr>
            <p:txBody>
              <a:bodyPr wrap="square" rtlCol="0">
                <a:spAutoFit/>
              </a:bodyPr>
              <a:lstStyle/>
              <a:p>
                <a:pPr algn="ctr"/>
                <a:r>
                  <a:rPr lang="en-US" sz="1000" dirty="0">
                    <a:solidFill>
                      <a:srgbClr val="FF0000"/>
                    </a:solidFill>
                    <a:latin typeface="Calibri"/>
                  </a:rPr>
                  <a:t>Main questions</a:t>
                </a:r>
              </a:p>
            </p:txBody>
          </p:sp>
          <p:cxnSp>
            <p:nvCxnSpPr>
              <p:cNvPr id="93" name="Straight Arrow Connector 12">
                <a:extLst>
                  <a:ext uri="{FF2B5EF4-FFF2-40B4-BE49-F238E27FC236}">
                    <a16:creationId xmlns:a16="http://schemas.microsoft.com/office/drawing/2014/main" id="{F24C0E62-114E-463C-916C-62A906428F93}"/>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3">
                <a:extLst>
                  <a:ext uri="{FF2B5EF4-FFF2-40B4-BE49-F238E27FC236}">
                    <a16:creationId xmlns:a16="http://schemas.microsoft.com/office/drawing/2014/main" id="{40F74313-B31F-4C60-A2A9-8151FF788C23}"/>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5" name="TextBox 27">
                <a:extLst>
                  <a:ext uri="{FF2B5EF4-FFF2-40B4-BE49-F238E27FC236}">
                    <a16:creationId xmlns:a16="http://schemas.microsoft.com/office/drawing/2014/main" id="{5A81D3C1-6B1F-4A11-A08C-0533DD3BAE25}"/>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96" name="Straight Arrow Connector 3">
                <a:extLst>
                  <a:ext uri="{FF2B5EF4-FFF2-40B4-BE49-F238E27FC236}">
                    <a16:creationId xmlns:a16="http://schemas.microsoft.com/office/drawing/2014/main" id="{AB865069-1089-4CD4-BB1A-BE36449055BB}"/>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7" name="TextBox 27">
                <a:extLst>
                  <a:ext uri="{FF2B5EF4-FFF2-40B4-BE49-F238E27FC236}">
                    <a16:creationId xmlns:a16="http://schemas.microsoft.com/office/drawing/2014/main" id="{07937BF1-A0BB-4E70-A0C2-FC4AEC5593FE}"/>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98" name="Straight Arrow Connector 3">
                <a:extLst>
                  <a:ext uri="{FF2B5EF4-FFF2-40B4-BE49-F238E27FC236}">
                    <a16:creationId xmlns:a16="http://schemas.microsoft.com/office/drawing/2014/main" id="{F41FCCC8-D21C-4465-BE88-67A46712BFB3}"/>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81" name="TextBox 27">
              <a:extLst>
                <a:ext uri="{FF2B5EF4-FFF2-40B4-BE49-F238E27FC236}">
                  <a16:creationId xmlns:a16="http://schemas.microsoft.com/office/drawing/2014/main" id="{87BAE961-366E-4DB9-B6A4-46D719D2EBAE}"/>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89" name="Straight Arrow Connector 12">
              <a:extLst>
                <a:ext uri="{FF2B5EF4-FFF2-40B4-BE49-F238E27FC236}">
                  <a16:creationId xmlns:a16="http://schemas.microsoft.com/office/drawing/2014/main" id="{0F4A12CE-F35E-4B6C-A69A-93A223F53BC6}"/>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12">
              <a:extLst>
                <a:ext uri="{FF2B5EF4-FFF2-40B4-BE49-F238E27FC236}">
                  <a16:creationId xmlns:a16="http://schemas.microsoft.com/office/drawing/2014/main" id="{992D1B19-F367-4608-9ECA-6061EDDE4B7D}"/>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660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Thèse\OP_Bronze Français\Photos\Prieur\Monument Montmorency\Paix\C2RMF70859\non compressées\JPEG\MAA2765 copie.jpg"/>
          <p:cNvPicPr>
            <a:picLocks noChangeAspect="1" noChangeArrowheads="1"/>
          </p:cNvPicPr>
          <p:nvPr/>
        </p:nvPicPr>
        <p:blipFill>
          <a:blip r:embed="rId3" cstate="screen"/>
          <a:srcRect/>
          <a:stretch>
            <a:fillRect/>
          </a:stretch>
        </p:blipFill>
        <p:spPr bwMode="auto">
          <a:xfrm>
            <a:off x="3891086" y="963356"/>
            <a:ext cx="4772819" cy="3387849"/>
          </a:xfrm>
          <a:prstGeom prst="rect">
            <a:avLst/>
          </a:prstGeom>
          <a:noFill/>
        </p:spPr>
      </p:pic>
      <p:sp>
        <p:nvSpPr>
          <p:cNvPr id="3" name="ZoneTexte 2"/>
          <p:cNvSpPr txBox="1"/>
          <p:nvPr/>
        </p:nvSpPr>
        <p:spPr>
          <a:xfrm>
            <a:off x="187837" y="192842"/>
            <a:ext cx="4644985" cy="369332"/>
          </a:xfrm>
          <a:prstGeom prst="rect">
            <a:avLst/>
          </a:prstGeom>
          <a:noFill/>
        </p:spPr>
        <p:txBody>
          <a:bodyPr wrap="square" rtlCol="0">
            <a:spAutoFit/>
          </a:bodyPr>
          <a:lstStyle/>
          <a:p>
            <a:r>
              <a:rPr lang="en-GB" b="1" dirty="0"/>
              <a:t>Visual evidence of lost wax casting</a:t>
            </a:r>
            <a:endParaRPr lang="fr-FR" sz="1400" b="1" dirty="0">
              <a:cs typeface="Times New Roman" panose="02020603050405020304" pitchFamily="18" charset="0"/>
            </a:endParaRPr>
          </a:p>
        </p:txBody>
      </p:sp>
      <p:sp>
        <p:nvSpPr>
          <p:cNvPr id="2" name="Tijdelijke aanduiding voor dianummer 1">
            <a:extLst>
              <a:ext uri="{FF2B5EF4-FFF2-40B4-BE49-F238E27FC236}">
                <a16:creationId xmlns:a16="http://schemas.microsoft.com/office/drawing/2014/main" id="{740BFAE8-732F-4EDA-8D32-7C3B05662CFA}"/>
              </a:ext>
            </a:extLst>
          </p:cNvPr>
          <p:cNvSpPr>
            <a:spLocks noGrp="1"/>
          </p:cNvSpPr>
          <p:nvPr>
            <p:ph type="sldNum" sz="quarter" idx="12"/>
          </p:nvPr>
        </p:nvSpPr>
        <p:spPr/>
        <p:txBody>
          <a:bodyPr/>
          <a:lstStyle/>
          <a:p>
            <a:fld id="{CF4668DC-857F-487D-BFFA-8C0CA5037977}" type="slidenum">
              <a:rPr lang="fr-BE" smtClean="0"/>
              <a:pPr/>
              <a:t>4</a:t>
            </a:fld>
            <a:endParaRPr lang="fr-BE"/>
          </a:p>
        </p:txBody>
      </p:sp>
      <p:sp>
        <p:nvSpPr>
          <p:cNvPr id="46" name="ZoneTexte 45"/>
          <p:cNvSpPr txBox="1"/>
          <p:nvPr/>
        </p:nvSpPr>
        <p:spPr>
          <a:xfrm>
            <a:off x="7373788" y="594199"/>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582</a:t>
            </a:r>
          </a:p>
          <a:p>
            <a:endParaRPr lang="fr-FR" sz="1400" b="1" dirty="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3DC26D5F-D539-4FE2-ADD1-F9FBF058ECA9}"/>
              </a:ext>
            </a:extLst>
          </p:cNvPr>
          <p:cNvGraphicFramePr>
            <a:graphicFrameLocks noChangeAspect="1"/>
          </p:cNvGraphicFramePr>
          <p:nvPr>
            <p:extLst>
              <p:ext uri="{D42A27DB-BD31-4B8C-83A1-F6EECF244321}">
                <p14:modId xmlns:p14="http://schemas.microsoft.com/office/powerpoint/2010/main" val="1984643501"/>
              </p:ext>
            </p:extLst>
          </p:nvPr>
        </p:nvGraphicFramePr>
        <p:xfrm>
          <a:off x="430327" y="910609"/>
          <a:ext cx="2622422" cy="3238471"/>
        </p:xfrm>
        <a:graphic>
          <a:graphicData uri="http://schemas.openxmlformats.org/presentationml/2006/ole">
            <mc:AlternateContent xmlns:mc="http://schemas.openxmlformats.org/markup-compatibility/2006">
              <mc:Choice xmlns:v="urn:schemas-microsoft-com:vml" Requires="v">
                <p:oleObj spid="_x0000_s36870" r:id="rId4" imgW="5183640" imgH="6400800" progId="">
                  <p:embed/>
                </p:oleObj>
              </mc:Choice>
              <mc:Fallback>
                <p:oleObj r:id="rId4" imgW="5183640" imgH="6400800" progId="">
                  <p:embed/>
                  <p:pic>
                    <p:nvPicPr>
                      <p:cNvPr id="0" name=""/>
                      <p:cNvPicPr/>
                      <p:nvPr/>
                    </p:nvPicPr>
                    <p:blipFill>
                      <a:blip r:embed="rId5"/>
                      <a:stretch>
                        <a:fillRect/>
                      </a:stretch>
                    </p:blipFill>
                    <p:spPr>
                      <a:xfrm>
                        <a:off x="430327" y="910609"/>
                        <a:ext cx="2622422" cy="3238471"/>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61030E67-AF2E-400E-8F74-CBD394B55B04}"/>
              </a:ext>
            </a:extLst>
          </p:cNvPr>
          <p:cNvSpPr/>
          <p:nvPr/>
        </p:nvSpPr>
        <p:spPr>
          <a:xfrm>
            <a:off x="411231" y="4563693"/>
            <a:ext cx="8382062" cy="1231106"/>
          </a:xfrm>
          <a:prstGeom prst="rect">
            <a:avLst/>
          </a:prstGeom>
        </p:spPr>
        <p:txBody>
          <a:bodyPr wrap="square">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Clear traces of working in the wax can be found, for instance, in the modeling of details such as the vine leaf and grapes held by Abundance. It is also clear from the </a:t>
            </a:r>
            <a:r>
              <a:rPr lang="en-GB" sz="1400" dirty="0">
                <a:latin typeface="Calibri" panose="020F0502020204030204" pitchFamily="34" charset="0"/>
                <a:ea typeface="Calibri" panose="020F0502020204030204" pitchFamily="34" charset="0"/>
                <a:cs typeface="Calibri" panose="020F0502020204030204" pitchFamily="34" charset="0"/>
              </a:rPr>
              <a:t>examination of the underside of all three sculptures, which are hollow casts with relatively thick, uneven metal walls, still partially filled with the baked, sandy clay cores that were built around a system of iron armature rods, as seen here in the interior of </a:t>
            </a:r>
            <a:r>
              <a:rPr lang="en-GB" sz="1400" i="1" dirty="0">
                <a:latin typeface="Calibri" panose="020F0502020204030204" pitchFamily="34" charset="0"/>
                <a:ea typeface="Calibri" panose="020F0502020204030204" pitchFamily="34" charset="0"/>
                <a:cs typeface="Calibri" panose="020F0502020204030204" pitchFamily="34" charset="0"/>
              </a:rPr>
              <a:t>Peace</a:t>
            </a:r>
            <a:r>
              <a:rPr lang="en-GB" sz="1400" dirty="0">
                <a:latin typeface="Calibri" panose="020F0502020204030204" pitchFamily="34" charset="0"/>
                <a:ea typeface="Calibri" panose="020F0502020204030204" pitchFamily="34" charset="0"/>
                <a:cs typeface="Calibri" panose="020F0502020204030204" pitchFamily="34"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8" name="Group 77">
            <a:extLst>
              <a:ext uri="{FF2B5EF4-FFF2-40B4-BE49-F238E27FC236}">
                <a16:creationId xmlns:a16="http://schemas.microsoft.com/office/drawing/2014/main" id="{A0F6D253-C39E-4D5F-A4CF-9CA86E21782D}"/>
              </a:ext>
            </a:extLst>
          </p:cNvPr>
          <p:cNvGrpSpPr/>
          <p:nvPr/>
        </p:nvGrpSpPr>
        <p:grpSpPr>
          <a:xfrm>
            <a:off x="-26801" y="5780266"/>
            <a:ext cx="9251810" cy="938261"/>
            <a:chOff x="-26801" y="5780266"/>
            <a:chExt cx="9251810" cy="938261"/>
          </a:xfrm>
        </p:grpSpPr>
        <p:sp>
          <p:nvSpPr>
            <p:cNvPr id="79" name="TextBox 30">
              <a:extLst>
                <a:ext uri="{FF2B5EF4-FFF2-40B4-BE49-F238E27FC236}">
                  <a16:creationId xmlns:a16="http://schemas.microsoft.com/office/drawing/2014/main" id="{394231E2-B751-48EE-B225-868C733F9410}"/>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80" name="Group 79">
              <a:extLst>
                <a:ext uri="{FF2B5EF4-FFF2-40B4-BE49-F238E27FC236}">
                  <a16:creationId xmlns:a16="http://schemas.microsoft.com/office/drawing/2014/main" id="{C4130E3E-18A3-4B76-BC6A-4823C23670EB}"/>
                </a:ext>
              </a:extLst>
            </p:cNvPr>
            <p:cNvGrpSpPr/>
            <p:nvPr/>
          </p:nvGrpSpPr>
          <p:grpSpPr>
            <a:xfrm>
              <a:off x="-26801" y="5780266"/>
              <a:ext cx="9251810" cy="938261"/>
              <a:chOff x="-26801" y="5780266"/>
              <a:chExt cx="9251810" cy="938261"/>
            </a:xfrm>
          </p:grpSpPr>
          <p:grpSp>
            <p:nvGrpSpPr>
              <p:cNvPr id="84" name="Group 83">
                <a:extLst>
                  <a:ext uri="{FF2B5EF4-FFF2-40B4-BE49-F238E27FC236}">
                    <a16:creationId xmlns:a16="http://schemas.microsoft.com/office/drawing/2014/main" id="{9B3B3D60-B528-49A0-8FFD-CE7E2DDB2169}"/>
                  </a:ext>
                </a:extLst>
              </p:cNvPr>
              <p:cNvGrpSpPr/>
              <p:nvPr/>
            </p:nvGrpSpPr>
            <p:grpSpPr>
              <a:xfrm>
                <a:off x="-26801" y="5780266"/>
                <a:ext cx="9251810" cy="938261"/>
                <a:chOff x="-26801" y="5780266"/>
                <a:chExt cx="9251810" cy="938261"/>
              </a:xfrm>
            </p:grpSpPr>
            <p:sp>
              <p:nvSpPr>
                <p:cNvPr id="92" name="TextBox 4">
                  <a:extLst>
                    <a:ext uri="{FF2B5EF4-FFF2-40B4-BE49-F238E27FC236}">
                      <a16:creationId xmlns:a16="http://schemas.microsoft.com/office/drawing/2014/main" id="{8A06FAA5-3178-4771-9EA8-945BD98BB0AF}"/>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93" name="Groupe 29">
                  <a:extLst>
                    <a:ext uri="{FF2B5EF4-FFF2-40B4-BE49-F238E27FC236}">
                      <a16:creationId xmlns:a16="http://schemas.microsoft.com/office/drawing/2014/main" id="{894E2FAE-D462-4175-917B-63744C04BC75}"/>
                    </a:ext>
                  </a:extLst>
                </p:cNvPr>
                <p:cNvGrpSpPr/>
                <p:nvPr/>
              </p:nvGrpSpPr>
              <p:grpSpPr>
                <a:xfrm>
                  <a:off x="432617" y="5780266"/>
                  <a:ext cx="8792392" cy="938261"/>
                  <a:chOff x="393700" y="5856288"/>
                  <a:chExt cx="8792392" cy="938261"/>
                </a:xfrm>
              </p:grpSpPr>
              <p:sp>
                <p:nvSpPr>
                  <p:cNvPr id="94" name="Rectangle 46">
                    <a:extLst>
                      <a:ext uri="{FF2B5EF4-FFF2-40B4-BE49-F238E27FC236}">
                        <a16:creationId xmlns:a16="http://schemas.microsoft.com/office/drawing/2014/main" id="{5B9E334A-3784-465B-9669-0C10AB9E57BA}"/>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3">
                    <a:extLst>
                      <a:ext uri="{FF2B5EF4-FFF2-40B4-BE49-F238E27FC236}">
                        <a16:creationId xmlns:a16="http://schemas.microsoft.com/office/drawing/2014/main" id="{994AF507-A562-4A85-8582-CDDCCE72DAFE}"/>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12">
                    <a:extLst>
                      <a:ext uri="{FF2B5EF4-FFF2-40B4-BE49-F238E27FC236}">
                        <a16:creationId xmlns:a16="http://schemas.microsoft.com/office/drawing/2014/main" id="{DF205BD8-BFBB-406C-B888-4BC0F12BE87E}"/>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Arrow Connector 15">
                    <a:extLst>
                      <a:ext uri="{FF2B5EF4-FFF2-40B4-BE49-F238E27FC236}">
                        <a16:creationId xmlns:a16="http://schemas.microsoft.com/office/drawing/2014/main" id="{8CA55403-B943-46D3-825D-3D4A0B06C548}"/>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8" name="Straight Arrow Connector 16">
                    <a:extLst>
                      <a:ext uri="{FF2B5EF4-FFF2-40B4-BE49-F238E27FC236}">
                        <a16:creationId xmlns:a16="http://schemas.microsoft.com/office/drawing/2014/main" id="{DE0AA4EE-FE44-4B7C-8638-C9E926B16E8E}"/>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9" name="Straight Arrow Connector 19">
                    <a:extLst>
                      <a:ext uri="{FF2B5EF4-FFF2-40B4-BE49-F238E27FC236}">
                        <a16:creationId xmlns:a16="http://schemas.microsoft.com/office/drawing/2014/main" id="{8FE51300-5891-4781-BEB6-A4906538571B}"/>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0" name="Straight Arrow Connector 20">
                    <a:extLst>
                      <a:ext uri="{FF2B5EF4-FFF2-40B4-BE49-F238E27FC236}">
                        <a16:creationId xmlns:a16="http://schemas.microsoft.com/office/drawing/2014/main" id="{804A8D59-B6EC-4284-94B4-F43CEB61FD56}"/>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01" name="Straight Arrow Connector 21">
                    <a:extLst>
                      <a:ext uri="{FF2B5EF4-FFF2-40B4-BE49-F238E27FC236}">
                        <a16:creationId xmlns:a16="http://schemas.microsoft.com/office/drawing/2014/main" id="{215DF39C-2061-47D9-90F7-86016F74D4C4}"/>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02" name="TextBox 24">
                    <a:extLst>
                      <a:ext uri="{FF2B5EF4-FFF2-40B4-BE49-F238E27FC236}">
                        <a16:creationId xmlns:a16="http://schemas.microsoft.com/office/drawing/2014/main" id="{B2482B36-6D66-4987-A756-EF643E0173D7}"/>
                      </a:ext>
                    </a:extLst>
                  </p:cNvPr>
                  <p:cNvSpPr txBox="1"/>
                  <p:nvPr/>
                </p:nvSpPr>
                <p:spPr>
                  <a:xfrm>
                    <a:off x="1248748" y="6009777"/>
                    <a:ext cx="920579" cy="400110"/>
                  </a:xfrm>
                  <a:prstGeom prst="rect">
                    <a:avLst/>
                  </a:prstGeom>
                </p:spPr>
                <p:txBody>
                  <a:bodyPr rtlCol="0">
                    <a:spAutoFit/>
                  </a:bodyPr>
                  <a:lstStyle/>
                  <a:p>
                    <a:pPr algn="ctr"/>
                    <a:r>
                      <a:rPr lang="en-GB" sz="1000" dirty="0">
                        <a:solidFill>
                          <a:srgbClr val="FF0000"/>
                        </a:solidFill>
                      </a:rPr>
                      <a:t>Visual evidence </a:t>
                    </a:r>
                    <a:endParaRPr lang="en-US" sz="1000" dirty="0">
                      <a:solidFill>
                        <a:srgbClr val="FF0000"/>
                      </a:solidFill>
                    </a:endParaRPr>
                  </a:p>
                </p:txBody>
              </p:sp>
              <p:sp>
                <p:nvSpPr>
                  <p:cNvPr id="103" name="TextBox 25">
                    <a:extLst>
                      <a:ext uri="{FF2B5EF4-FFF2-40B4-BE49-F238E27FC236}">
                        <a16:creationId xmlns:a16="http://schemas.microsoft.com/office/drawing/2014/main" id="{14040930-FC01-4B3C-BEBA-9B0C6419FDD1}"/>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104" name="TextBox 26">
                    <a:extLst>
                      <a:ext uri="{FF2B5EF4-FFF2-40B4-BE49-F238E27FC236}">
                        <a16:creationId xmlns:a16="http://schemas.microsoft.com/office/drawing/2014/main" id="{CE7A8913-AFDF-4BBD-B2AD-40FA95FF28A0}"/>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105" name="TextBox 27">
                    <a:extLst>
                      <a:ext uri="{FF2B5EF4-FFF2-40B4-BE49-F238E27FC236}">
                        <a16:creationId xmlns:a16="http://schemas.microsoft.com/office/drawing/2014/main" id="{52F1407E-F7AB-4DBB-B17F-695007AA71DA}"/>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106" name="TextBox 28">
                    <a:extLst>
                      <a:ext uri="{FF2B5EF4-FFF2-40B4-BE49-F238E27FC236}">
                        <a16:creationId xmlns:a16="http://schemas.microsoft.com/office/drawing/2014/main" id="{F9096695-EA1C-4A95-93CF-9A686E6B0787}"/>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107" name="TextBox 30">
                    <a:extLst>
                      <a:ext uri="{FF2B5EF4-FFF2-40B4-BE49-F238E27FC236}">
                        <a16:creationId xmlns:a16="http://schemas.microsoft.com/office/drawing/2014/main" id="{EBB67BBA-3416-4B9F-8531-854EED1AC652}"/>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108" name="TextBox 32">
                    <a:extLst>
                      <a:ext uri="{FF2B5EF4-FFF2-40B4-BE49-F238E27FC236}">
                        <a16:creationId xmlns:a16="http://schemas.microsoft.com/office/drawing/2014/main" id="{38011894-8B4A-4042-A44B-5D8AE74A7895}"/>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85" name="TextBox 30">
                <a:extLst>
                  <a:ext uri="{FF2B5EF4-FFF2-40B4-BE49-F238E27FC236}">
                    <a16:creationId xmlns:a16="http://schemas.microsoft.com/office/drawing/2014/main" id="{C5EB98CA-4F25-4710-A217-B05FFA2CA750}"/>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86" name="Straight Arrow Connector 12">
                <a:extLst>
                  <a:ext uri="{FF2B5EF4-FFF2-40B4-BE49-F238E27FC236}">
                    <a16:creationId xmlns:a16="http://schemas.microsoft.com/office/drawing/2014/main" id="{234F2AF1-03BC-46A7-B70C-2F9F2653399B}"/>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3">
                <a:extLst>
                  <a:ext uri="{FF2B5EF4-FFF2-40B4-BE49-F238E27FC236}">
                    <a16:creationId xmlns:a16="http://schemas.microsoft.com/office/drawing/2014/main" id="{53B4889E-0896-4B5E-882D-29045F5FDE70}"/>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8" name="TextBox 27">
                <a:extLst>
                  <a:ext uri="{FF2B5EF4-FFF2-40B4-BE49-F238E27FC236}">
                    <a16:creationId xmlns:a16="http://schemas.microsoft.com/office/drawing/2014/main" id="{539D8A41-E702-4173-83B6-BB5E89E0F82F}"/>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89" name="Straight Arrow Connector 3">
                <a:extLst>
                  <a:ext uri="{FF2B5EF4-FFF2-40B4-BE49-F238E27FC236}">
                    <a16:creationId xmlns:a16="http://schemas.microsoft.com/office/drawing/2014/main" id="{F120DFEF-9475-4BC4-80F2-B696B51F469F}"/>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0" name="TextBox 27">
                <a:extLst>
                  <a:ext uri="{FF2B5EF4-FFF2-40B4-BE49-F238E27FC236}">
                    <a16:creationId xmlns:a16="http://schemas.microsoft.com/office/drawing/2014/main" id="{E429008A-1A5D-4F24-8FE6-118740C44850}"/>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91" name="Straight Arrow Connector 3">
                <a:extLst>
                  <a:ext uri="{FF2B5EF4-FFF2-40B4-BE49-F238E27FC236}">
                    <a16:creationId xmlns:a16="http://schemas.microsoft.com/office/drawing/2014/main" id="{8A9513B3-050B-4C87-9D5F-6ED052899FAA}"/>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81" name="TextBox 27">
              <a:extLst>
                <a:ext uri="{FF2B5EF4-FFF2-40B4-BE49-F238E27FC236}">
                  <a16:creationId xmlns:a16="http://schemas.microsoft.com/office/drawing/2014/main" id="{952E6034-B6C2-4496-B853-42098B423F5E}"/>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82" name="Straight Arrow Connector 12">
              <a:extLst>
                <a:ext uri="{FF2B5EF4-FFF2-40B4-BE49-F238E27FC236}">
                  <a16:creationId xmlns:a16="http://schemas.microsoft.com/office/drawing/2014/main" id="{8E7BE222-FCEF-47FB-9FB3-82B65DF50BCB}"/>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12">
              <a:extLst>
                <a:ext uri="{FF2B5EF4-FFF2-40B4-BE49-F238E27FC236}">
                  <a16:creationId xmlns:a16="http://schemas.microsoft.com/office/drawing/2014/main" id="{3E631220-3FAC-4004-886C-DA78FBD5A26E}"/>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274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C:\Users\Manon\Documents\Bronze Français\Etudes de cas\Montmorency\Justice\endoscopie\clous_Justice.jpg"/>
          <p:cNvPicPr>
            <a:picLocks noChangeAspect="1" noChangeArrowheads="1"/>
          </p:cNvPicPr>
          <p:nvPr/>
        </p:nvPicPr>
        <p:blipFill>
          <a:blip r:embed="rId3" cstate="print"/>
          <a:srcRect/>
          <a:stretch>
            <a:fillRect/>
          </a:stretch>
        </p:blipFill>
        <p:spPr bwMode="auto">
          <a:xfrm>
            <a:off x="4661564" y="1102580"/>
            <a:ext cx="3851537" cy="3066446"/>
          </a:xfrm>
          <a:prstGeom prst="rect">
            <a:avLst/>
          </a:prstGeom>
          <a:noFill/>
        </p:spPr>
      </p:pic>
      <p:pic>
        <p:nvPicPr>
          <p:cNvPr id="3076" name="Picture 4" descr="C:\Users\Manon\Documents\Bronze Français\Etudes de cas\Montmorency\Justice\schémas techniques\clou 3D.jpg"/>
          <p:cNvPicPr>
            <a:picLocks noChangeAspect="1" noChangeArrowheads="1"/>
          </p:cNvPicPr>
          <p:nvPr/>
        </p:nvPicPr>
        <p:blipFill>
          <a:blip r:embed="rId4" cstate="print">
            <a:clrChange>
              <a:clrFrom>
                <a:srgbClr val="FFFFFE"/>
              </a:clrFrom>
              <a:clrTo>
                <a:srgbClr val="FFFFFE">
                  <a:alpha val="0"/>
                </a:srgbClr>
              </a:clrTo>
            </a:clrChange>
          </a:blip>
          <a:srcRect/>
          <a:stretch>
            <a:fillRect/>
          </a:stretch>
        </p:blipFill>
        <p:spPr bwMode="auto">
          <a:xfrm rot="20510322">
            <a:off x="145495" y="1486973"/>
            <a:ext cx="4544704" cy="1698639"/>
          </a:xfrm>
          <a:prstGeom prst="rect">
            <a:avLst/>
          </a:prstGeom>
          <a:noFill/>
        </p:spPr>
      </p:pic>
      <p:sp>
        <p:nvSpPr>
          <p:cNvPr id="25" name="Sous-titre 2"/>
          <p:cNvSpPr txBox="1">
            <a:spLocks/>
          </p:cNvSpPr>
          <p:nvPr/>
        </p:nvSpPr>
        <p:spPr>
          <a:xfrm>
            <a:off x="-40975" y="-31785"/>
            <a:ext cx="3565225" cy="436449"/>
          </a:xfrm>
          <a:prstGeom prst="rect">
            <a:avLst/>
          </a:prstGeom>
        </p:spPr>
        <p:txBody>
          <a:bodyPr vert="horz" lIns="91440" tIns="45720" rIns="91440" bIns="45720" rtlCol="0" anchor="t">
            <a:noAutofit/>
          </a:bodyPr>
          <a:lstStyle/>
          <a:p>
            <a:pPr lvl="0" algn="ctr">
              <a:spcBef>
                <a:spcPct val="20000"/>
              </a:spcBef>
              <a:defRPr/>
            </a:pPr>
            <a:r>
              <a:rPr lang="fr-FR" b="1" err="1">
                <a:solidFill>
                  <a:sysClr val="windowText" lastClr="000000"/>
                </a:solidFill>
                <a:latin typeface="Times New Roman" charset="0"/>
                <a:ea typeface="Times New Roman" charset="0"/>
                <a:cs typeface="Times New Roman" charset="0"/>
              </a:rPr>
              <a:t>Securing</a:t>
            </a:r>
            <a:r>
              <a:rPr lang="fr-FR" b="1">
                <a:solidFill>
                  <a:sysClr val="windowText" lastClr="000000"/>
                </a:solidFill>
                <a:latin typeface="Times New Roman" charset="0"/>
                <a:ea typeface="Times New Roman" charset="0"/>
                <a:cs typeface="Times New Roman" charset="0"/>
              </a:rPr>
              <a:t> </a:t>
            </a:r>
            <a:r>
              <a:rPr lang="fr-FR" b="1" err="1">
                <a:solidFill>
                  <a:sysClr val="windowText" lastClr="000000"/>
                </a:solidFill>
                <a:latin typeface="Times New Roman" charset="0"/>
                <a:ea typeface="Times New Roman" charset="0"/>
                <a:cs typeface="Times New Roman" charset="0"/>
              </a:rPr>
              <a:t>core</a:t>
            </a:r>
            <a:r>
              <a:rPr lang="fr-FR" b="1">
                <a:solidFill>
                  <a:sysClr val="windowText" lastClr="000000"/>
                </a:solidFill>
                <a:latin typeface="Times New Roman" charset="0"/>
                <a:ea typeface="Times New Roman" charset="0"/>
                <a:cs typeface="Times New Roman" charset="0"/>
              </a:rPr>
              <a:t> and </a:t>
            </a:r>
            <a:r>
              <a:rPr lang="fr-FR" b="1" err="1">
                <a:solidFill>
                  <a:sysClr val="windowText" lastClr="000000"/>
                </a:solidFill>
                <a:latin typeface="Times New Roman" charset="0"/>
                <a:ea typeface="Times New Roman" charset="0"/>
                <a:cs typeface="Times New Roman" charset="0"/>
              </a:rPr>
              <a:t>investment</a:t>
            </a:r>
            <a:r>
              <a:rPr lang="fr-FR" b="1">
                <a:solidFill>
                  <a:sysClr val="windowText" lastClr="000000"/>
                </a:solidFill>
                <a:latin typeface="Times New Roman" charset="0"/>
                <a:ea typeface="Times New Roman" charset="0"/>
                <a:cs typeface="Times New Roman" charset="0"/>
              </a:rPr>
              <a:t>:</a:t>
            </a:r>
            <a:endParaRPr kumimoji="0" lang="fr-FR" b="0" i="0" u="none" strike="noStrike" kern="1200" cap="none" spc="0" normalizeH="0" baseline="0" noProof="0">
              <a:ln>
                <a:noFill/>
              </a:ln>
              <a:solidFill>
                <a:schemeClr val="tx1">
                  <a:tint val="75000"/>
                </a:schemeClr>
              </a:solidFill>
              <a:effectLst/>
              <a:uLnTx/>
              <a:uFillTx/>
              <a:latin typeface="Times New Roman" charset="0"/>
              <a:ea typeface="Times New Roman" charset="0"/>
              <a:cs typeface="Times New Roman" charset="0"/>
            </a:endParaRPr>
          </a:p>
        </p:txBody>
      </p:sp>
      <p:sp>
        <p:nvSpPr>
          <p:cNvPr id="2" name="Tijdelijke aanduiding voor dianummer 1">
            <a:extLst>
              <a:ext uri="{FF2B5EF4-FFF2-40B4-BE49-F238E27FC236}">
                <a16:creationId xmlns:a16="http://schemas.microsoft.com/office/drawing/2014/main" id="{7DF4227B-D29A-4219-9C0C-9C59490CE683}"/>
              </a:ext>
            </a:extLst>
          </p:cNvPr>
          <p:cNvSpPr>
            <a:spLocks noGrp="1"/>
          </p:cNvSpPr>
          <p:nvPr>
            <p:ph type="sldNum" sz="quarter" idx="12"/>
          </p:nvPr>
        </p:nvSpPr>
        <p:spPr/>
        <p:txBody>
          <a:bodyPr/>
          <a:lstStyle/>
          <a:p>
            <a:fld id="{4B32A5A5-8ADC-4767-92AE-B87759DAA593}" type="slidenum">
              <a:rPr lang="fr-FR" smtClean="0"/>
              <a:pPr/>
              <a:t>5</a:t>
            </a:fld>
            <a:endParaRPr lang="fr-FR"/>
          </a:p>
        </p:txBody>
      </p:sp>
      <p:sp>
        <p:nvSpPr>
          <p:cNvPr id="26" name="ZoneTexte 25"/>
          <p:cNvSpPr txBox="1"/>
          <p:nvPr/>
        </p:nvSpPr>
        <p:spPr>
          <a:xfrm>
            <a:off x="6156176" y="260648"/>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581</a:t>
            </a:r>
          </a:p>
          <a:p>
            <a:endParaRPr lang="fr-FR" sz="1400" b="1" dirty="0">
              <a:cs typeface="Times New Roman" panose="02020603050405020304" pitchFamily="18" charset="0"/>
            </a:endParaRPr>
          </a:p>
        </p:txBody>
      </p:sp>
      <p:sp>
        <p:nvSpPr>
          <p:cNvPr id="27" name="ZoneTexte 26"/>
          <p:cNvSpPr txBox="1"/>
          <p:nvPr/>
        </p:nvSpPr>
        <p:spPr>
          <a:xfrm>
            <a:off x="755576" y="764704"/>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583</a:t>
            </a:r>
          </a:p>
          <a:p>
            <a:endParaRPr lang="fr-FR" sz="1400" b="1" dirty="0">
              <a:cs typeface="Times New Roman" panose="02020603050405020304" pitchFamily="18" charset="0"/>
            </a:endParaRPr>
          </a:p>
        </p:txBody>
      </p:sp>
      <p:grpSp>
        <p:nvGrpSpPr>
          <p:cNvPr id="28" name="Group 27">
            <a:extLst>
              <a:ext uri="{FF2B5EF4-FFF2-40B4-BE49-F238E27FC236}">
                <a16:creationId xmlns:a16="http://schemas.microsoft.com/office/drawing/2014/main" id="{5A1E2B98-D2CD-4523-AE75-8067DA388094}"/>
              </a:ext>
            </a:extLst>
          </p:cNvPr>
          <p:cNvGrpSpPr/>
          <p:nvPr/>
        </p:nvGrpSpPr>
        <p:grpSpPr>
          <a:xfrm>
            <a:off x="-26801" y="5780266"/>
            <a:ext cx="9251810" cy="938261"/>
            <a:chOff x="-26801" y="5780266"/>
            <a:chExt cx="9251810" cy="938261"/>
          </a:xfrm>
        </p:grpSpPr>
        <p:sp>
          <p:nvSpPr>
            <p:cNvPr id="29" name="TextBox 30">
              <a:extLst>
                <a:ext uri="{FF2B5EF4-FFF2-40B4-BE49-F238E27FC236}">
                  <a16:creationId xmlns:a16="http://schemas.microsoft.com/office/drawing/2014/main" id="{DE19E0D4-3860-424A-A87D-EA344B3E17C7}"/>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30" name="Group 29">
              <a:extLst>
                <a:ext uri="{FF2B5EF4-FFF2-40B4-BE49-F238E27FC236}">
                  <a16:creationId xmlns:a16="http://schemas.microsoft.com/office/drawing/2014/main" id="{41C0F059-3D7F-4278-B65F-724228743181}"/>
                </a:ext>
              </a:extLst>
            </p:cNvPr>
            <p:cNvGrpSpPr/>
            <p:nvPr/>
          </p:nvGrpSpPr>
          <p:grpSpPr>
            <a:xfrm>
              <a:off x="-26801" y="5780266"/>
              <a:ext cx="9251810" cy="938261"/>
              <a:chOff x="-26801" y="5780266"/>
              <a:chExt cx="9251810" cy="938261"/>
            </a:xfrm>
          </p:grpSpPr>
          <p:grpSp>
            <p:nvGrpSpPr>
              <p:cNvPr id="34" name="Group 33">
                <a:extLst>
                  <a:ext uri="{FF2B5EF4-FFF2-40B4-BE49-F238E27FC236}">
                    <a16:creationId xmlns:a16="http://schemas.microsoft.com/office/drawing/2014/main" id="{A15EB88E-A46A-47AD-B935-2DA3CCD2F53C}"/>
                  </a:ext>
                </a:extLst>
              </p:cNvPr>
              <p:cNvGrpSpPr/>
              <p:nvPr/>
            </p:nvGrpSpPr>
            <p:grpSpPr>
              <a:xfrm>
                <a:off x="-26801" y="5780266"/>
                <a:ext cx="9251810" cy="938261"/>
                <a:chOff x="-26801" y="5780266"/>
                <a:chExt cx="9251810" cy="938261"/>
              </a:xfrm>
            </p:grpSpPr>
            <p:sp>
              <p:nvSpPr>
                <p:cNvPr id="42" name="TextBox 4">
                  <a:extLst>
                    <a:ext uri="{FF2B5EF4-FFF2-40B4-BE49-F238E27FC236}">
                      <a16:creationId xmlns:a16="http://schemas.microsoft.com/office/drawing/2014/main" id="{499D49AB-D672-4F73-8BE0-56312B690329}"/>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43" name="Groupe 29">
                  <a:extLst>
                    <a:ext uri="{FF2B5EF4-FFF2-40B4-BE49-F238E27FC236}">
                      <a16:creationId xmlns:a16="http://schemas.microsoft.com/office/drawing/2014/main" id="{820B0D29-25CC-41C3-89FE-4EA3AC933DB4}"/>
                    </a:ext>
                  </a:extLst>
                </p:cNvPr>
                <p:cNvGrpSpPr/>
                <p:nvPr/>
              </p:nvGrpSpPr>
              <p:grpSpPr>
                <a:xfrm>
                  <a:off x="432617" y="5780266"/>
                  <a:ext cx="8792392" cy="938261"/>
                  <a:chOff x="393700" y="5856288"/>
                  <a:chExt cx="8792392" cy="938261"/>
                </a:xfrm>
              </p:grpSpPr>
              <p:sp>
                <p:nvSpPr>
                  <p:cNvPr id="44" name="Rectangle 46">
                    <a:extLst>
                      <a:ext uri="{FF2B5EF4-FFF2-40B4-BE49-F238E27FC236}">
                        <a16:creationId xmlns:a16="http://schemas.microsoft.com/office/drawing/2014/main" id="{B7F51C56-DB3B-4A34-8DE8-CA34B101ABAB}"/>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3">
                    <a:extLst>
                      <a:ext uri="{FF2B5EF4-FFF2-40B4-BE49-F238E27FC236}">
                        <a16:creationId xmlns:a16="http://schemas.microsoft.com/office/drawing/2014/main" id="{D96DA289-BAF8-4019-8D12-FCFAFD5041AB}"/>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12">
                    <a:extLst>
                      <a:ext uri="{FF2B5EF4-FFF2-40B4-BE49-F238E27FC236}">
                        <a16:creationId xmlns:a16="http://schemas.microsoft.com/office/drawing/2014/main" id="{A07658CF-8D5C-4165-9AAA-A5A6703834D7}"/>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15">
                    <a:extLst>
                      <a:ext uri="{FF2B5EF4-FFF2-40B4-BE49-F238E27FC236}">
                        <a16:creationId xmlns:a16="http://schemas.microsoft.com/office/drawing/2014/main" id="{024C06E3-9D1F-4EFA-8BD7-35AD1BCF0EA3}"/>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16">
                    <a:extLst>
                      <a:ext uri="{FF2B5EF4-FFF2-40B4-BE49-F238E27FC236}">
                        <a16:creationId xmlns:a16="http://schemas.microsoft.com/office/drawing/2014/main" id="{AFF44573-1CC3-4986-84C1-7A4A0B7A390B}"/>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19">
                    <a:extLst>
                      <a:ext uri="{FF2B5EF4-FFF2-40B4-BE49-F238E27FC236}">
                        <a16:creationId xmlns:a16="http://schemas.microsoft.com/office/drawing/2014/main" id="{26792861-B3CA-42BC-BACE-F1B05DDF5329}"/>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20">
                    <a:extLst>
                      <a:ext uri="{FF2B5EF4-FFF2-40B4-BE49-F238E27FC236}">
                        <a16:creationId xmlns:a16="http://schemas.microsoft.com/office/drawing/2014/main" id="{6CF5672D-CF9B-43E7-9572-F6E9350BD088}"/>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21">
                    <a:extLst>
                      <a:ext uri="{FF2B5EF4-FFF2-40B4-BE49-F238E27FC236}">
                        <a16:creationId xmlns:a16="http://schemas.microsoft.com/office/drawing/2014/main" id="{0366BB92-55ED-4384-991D-C66357C27E87}"/>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Box 24">
                    <a:extLst>
                      <a:ext uri="{FF2B5EF4-FFF2-40B4-BE49-F238E27FC236}">
                        <a16:creationId xmlns:a16="http://schemas.microsoft.com/office/drawing/2014/main" id="{8FB9990B-BB00-45CE-850A-65579859A36F}"/>
                      </a:ext>
                    </a:extLst>
                  </p:cNvPr>
                  <p:cNvSpPr txBox="1"/>
                  <p:nvPr/>
                </p:nvSpPr>
                <p:spPr>
                  <a:xfrm>
                    <a:off x="1248748" y="6009777"/>
                    <a:ext cx="920579" cy="400110"/>
                  </a:xfrm>
                  <a:prstGeom prst="rect">
                    <a:avLst/>
                  </a:prstGeom>
                </p:spPr>
                <p:txBody>
                  <a:bodyPr rtlCol="0">
                    <a:spAutoFit/>
                  </a:bodyPr>
                  <a:lstStyle/>
                  <a:p>
                    <a:pPr algn="ctr"/>
                    <a:r>
                      <a:rPr lang="en-GB" sz="1000" b="1" dirty="0"/>
                      <a:t>Visual evidence </a:t>
                    </a:r>
                    <a:endParaRPr lang="en-US" sz="1000" dirty="0"/>
                  </a:p>
                </p:txBody>
              </p:sp>
              <p:sp>
                <p:nvSpPr>
                  <p:cNvPr id="53" name="TextBox 25">
                    <a:extLst>
                      <a:ext uri="{FF2B5EF4-FFF2-40B4-BE49-F238E27FC236}">
                        <a16:creationId xmlns:a16="http://schemas.microsoft.com/office/drawing/2014/main" id="{4C1803E8-DB2D-4F2F-AF77-BD0F088ABC51}"/>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54" name="TextBox 26">
                    <a:extLst>
                      <a:ext uri="{FF2B5EF4-FFF2-40B4-BE49-F238E27FC236}">
                        <a16:creationId xmlns:a16="http://schemas.microsoft.com/office/drawing/2014/main" id="{8CC99A34-2074-4519-9F1D-EB59DCF74A0A}"/>
                      </a:ext>
                    </a:extLst>
                  </p:cNvPr>
                  <p:cNvSpPr txBox="1"/>
                  <p:nvPr/>
                </p:nvSpPr>
                <p:spPr>
                  <a:xfrm>
                    <a:off x="1723808" y="6123832"/>
                    <a:ext cx="1198777" cy="246221"/>
                  </a:xfrm>
                  <a:prstGeom prst="rect">
                    <a:avLst/>
                  </a:prstGeom>
                </p:spPr>
                <p:txBody>
                  <a:bodyPr rtlCol="0">
                    <a:spAutoFit/>
                  </a:bodyPr>
                  <a:lstStyle/>
                  <a:p>
                    <a:pPr algn="ctr"/>
                    <a:r>
                      <a:rPr lang="en-US" sz="1000" dirty="0">
                        <a:solidFill>
                          <a:srgbClr val="FF0000"/>
                        </a:solidFill>
                      </a:rPr>
                      <a:t>Chaplets</a:t>
                    </a:r>
                  </a:p>
                </p:txBody>
              </p:sp>
              <p:sp>
                <p:nvSpPr>
                  <p:cNvPr id="55" name="TextBox 27">
                    <a:extLst>
                      <a:ext uri="{FF2B5EF4-FFF2-40B4-BE49-F238E27FC236}">
                        <a16:creationId xmlns:a16="http://schemas.microsoft.com/office/drawing/2014/main" id="{6512D82F-81E9-4DD0-A927-DDBCD62980E7}"/>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56" name="TextBox 28">
                    <a:extLst>
                      <a:ext uri="{FF2B5EF4-FFF2-40B4-BE49-F238E27FC236}">
                        <a16:creationId xmlns:a16="http://schemas.microsoft.com/office/drawing/2014/main" id="{79D527EE-6A60-4E67-98A6-FB3C917C26B7}"/>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57" name="TextBox 30">
                    <a:extLst>
                      <a:ext uri="{FF2B5EF4-FFF2-40B4-BE49-F238E27FC236}">
                        <a16:creationId xmlns:a16="http://schemas.microsoft.com/office/drawing/2014/main" id="{70A91A16-06F5-4558-B280-23497B0677AB}"/>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58" name="TextBox 32">
                    <a:extLst>
                      <a:ext uri="{FF2B5EF4-FFF2-40B4-BE49-F238E27FC236}">
                        <a16:creationId xmlns:a16="http://schemas.microsoft.com/office/drawing/2014/main" id="{C84DEDA3-CDEB-45EB-91E6-DFC9A4094AB5}"/>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35" name="TextBox 30">
                <a:extLst>
                  <a:ext uri="{FF2B5EF4-FFF2-40B4-BE49-F238E27FC236}">
                    <a16:creationId xmlns:a16="http://schemas.microsoft.com/office/drawing/2014/main" id="{D1ABA242-DC45-49E7-8DC9-4BD85CABD22F}"/>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36" name="Straight Arrow Connector 12">
                <a:extLst>
                  <a:ext uri="{FF2B5EF4-FFF2-40B4-BE49-F238E27FC236}">
                    <a16:creationId xmlns:a16="http://schemas.microsoft.com/office/drawing/2014/main" id="{DC6040AC-F6E1-48AF-AB6F-1293C90FC7EC}"/>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
                <a:extLst>
                  <a:ext uri="{FF2B5EF4-FFF2-40B4-BE49-F238E27FC236}">
                    <a16:creationId xmlns:a16="http://schemas.microsoft.com/office/drawing/2014/main" id="{55C2F347-9798-43DC-B81E-F12490E9F466}"/>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27">
                <a:extLst>
                  <a:ext uri="{FF2B5EF4-FFF2-40B4-BE49-F238E27FC236}">
                    <a16:creationId xmlns:a16="http://schemas.microsoft.com/office/drawing/2014/main" id="{EFA485A7-29AD-4189-B85C-DEBCB27F2C93}"/>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39" name="Straight Arrow Connector 3">
                <a:extLst>
                  <a:ext uri="{FF2B5EF4-FFF2-40B4-BE49-F238E27FC236}">
                    <a16:creationId xmlns:a16="http://schemas.microsoft.com/office/drawing/2014/main" id="{89C3B239-AC52-4EA9-ADFF-4B7BFAAA3932}"/>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0" name="TextBox 27">
                <a:extLst>
                  <a:ext uri="{FF2B5EF4-FFF2-40B4-BE49-F238E27FC236}">
                    <a16:creationId xmlns:a16="http://schemas.microsoft.com/office/drawing/2014/main" id="{DC1EA73A-39B8-4FA5-ACB5-1C43F9A000F5}"/>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41" name="Straight Arrow Connector 3">
                <a:extLst>
                  <a:ext uri="{FF2B5EF4-FFF2-40B4-BE49-F238E27FC236}">
                    <a16:creationId xmlns:a16="http://schemas.microsoft.com/office/drawing/2014/main" id="{997A7B34-A91D-484A-AFEB-9E65095385C0}"/>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1" name="TextBox 27">
              <a:extLst>
                <a:ext uri="{FF2B5EF4-FFF2-40B4-BE49-F238E27FC236}">
                  <a16:creationId xmlns:a16="http://schemas.microsoft.com/office/drawing/2014/main" id="{78230D63-AA7C-45E6-8687-43B2F891621A}"/>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32" name="Straight Arrow Connector 12">
              <a:extLst>
                <a:ext uri="{FF2B5EF4-FFF2-40B4-BE49-F238E27FC236}">
                  <a16:creationId xmlns:a16="http://schemas.microsoft.com/office/drawing/2014/main" id="{E34C6822-6BCC-45B6-B944-EBDF87A18C17}"/>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12">
              <a:extLst>
                <a:ext uri="{FF2B5EF4-FFF2-40B4-BE49-F238E27FC236}">
                  <a16:creationId xmlns:a16="http://schemas.microsoft.com/office/drawing/2014/main" id="{F116355F-197D-40AE-AB06-62DDFACC9CAF}"/>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A7918798-80B2-4137-8BDA-5E8F73104F4D}"/>
              </a:ext>
            </a:extLst>
          </p:cNvPr>
          <p:cNvSpPr/>
          <p:nvPr/>
        </p:nvSpPr>
        <p:spPr>
          <a:xfrm>
            <a:off x="284421" y="4458656"/>
            <a:ext cx="8480298" cy="1384995"/>
          </a:xfrm>
          <a:prstGeom prst="rect">
            <a:avLst/>
          </a:prstGeom>
        </p:spPr>
        <p:txBody>
          <a:bodyPr wrap="square">
            <a:spAutoFit/>
          </a:bodyPr>
          <a:lstStyle/>
          <a:p>
            <a:r>
              <a:rPr lang="en-GB" sz="1400" dirty="0">
                <a:latin typeface="Calibri" panose="020F0502020204030204" pitchFamily="34" charset="0"/>
                <a:ea typeface="Calibri" panose="020F0502020204030204" pitchFamily="34" charset="0"/>
                <a:cs typeface="Calibri" panose="020F0502020204030204" pitchFamily="34" charset="0"/>
              </a:rPr>
              <a:t>The location of core supports is nearly invisible on the radiographs. Endoscopic examination of the interior metal walls of the Justice and the Peace where the core has been removed revealed a rather unique feature in both: the raised outline of what looks like a rectangular bronze patch with an integral faceted tapering point extending out from their </a:t>
            </a:r>
            <a:r>
              <a:rPr lang="en-GB" sz="1400" dirty="0" err="1">
                <a:latin typeface="Calibri" panose="020F0502020204030204" pitchFamily="34" charset="0"/>
                <a:ea typeface="Calibri" panose="020F0502020204030204" pitchFamily="34" charset="0"/>
                <a:cs typeface="Calibri" panose="020F0502020204030204" pitchFamily="34" charset="0"/>
              </a:rPr>
              <a:t>center</a:t>
            </a:r>
            <a:r>
              <a:rPr lang="en-GB"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That these features are idiosyncratic to these 2 casts is a strong indication of their production in the same foundry. No such chaplets could be observed in the radiographs of the Abundance due to the possible masking of the internal surface by the core.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h radio" descr="I:\permanents\bourgarit\dossiers Bourgarit\dossiers en cours\bronzes français\radios\Prieur\abondance\montages et compr\montage_face Abondance bis.jpg"/>
          <p:cNvPicPr>
            <a:picLocks noChangeAspect="1" noChangeArrowheads="1"/>
          </p:cNvPicPr>
          <p:nvPr/>
        </p:nvPicPr>
        <p:blipFill>
          <a:blip r:embed="rId3" cstate="screen"/>
          <a:srcRect/>
          <a:stretch>
            <a:fillRect/>
          </a:stretch>
        </p:blipFill>
        <p:spPr bwMode="auto">
          <a:xfrm>
            <a:off x="5377207" y="2097515"/>
            <a:ext cx="1921619" cy="3338722"/>
          </a:xfrm>
          <a:prstGeom prst="rect">
            <a:avLst/>
          </a:prstGeom>
          <a:noFill/>
        </p:spPr>
      </p:pic>
      <p:pic>
        <p:nvPicPr>
          <p:cNvPr id="9" name="Picture 1" descr="I:\permanents\bourgarit\dossiers Bourgarit\dossiers en cours\bronzes français\radios\Le Fort\Justice\RADIO JUSTICE MONTAGE FACE bis2.jpg"/>
          <p:cNvPicPr>
            <a:picLocks noChangeAspect="1" noChangeArrowheads="1"/>
          </p:cNvPicPr>
          <p:nvPr/>
        </p:nvPicPr>
        <p:blipFill>
          <a:blip r:embed="rId4" cstate="screen"/>
          <a:srcRect/>
          <a:stretch>
            <a:fillRect/>
          </a:stretch>
        </p:blipFill>
        <p:spPr bwMode="auto">
          <a:xfrm>
            <a:off x="117060" y="2092178"/>
            <a:ext cx="1764885" cy="3295922"/>
          </a:xfrm>
          <a:prstGeom prst="rect">
            <a:avLst/>
          </a:prstGeom>
          <a:noFill/>
        </p:spPr>
      </p:pic>
      <p:pic>
        <p:nvPicPr>
          <p:cNvPr id="2052" name="Picture 4" descr="C:\Users\Manon\Documents\Bronze Français\Etudes de cas\Montmorency\Paix\Radios\profil aplati copie light.jpg"/>
          <p:cNvPicPr>
            <a:picLocks noChangeAspect="1" noChangeArrowheads="1"/>
          </p:cNvPicPr>
          <p:nvPr/>
        </p:nvPicPr>
        <p:blipFill>
          <a:blip r:embed="rId5" cstate="screen"/>
          <a:srcRect/>
          <a:stretch>
            <a:fillRect/>
          </a:stretch>
        </p:blipFill>
        <p:spPr bwMode="auto">
          <a:xfrm>
            <a:off x="2963662" y="2095376"/>
            <a:ext cx="1509104" cy="3343001"/>
          </a:xfrm>
          <a:prstGeom prst="rect">
            <a:avLst/>
          </a:prstGeom>
          <a:noFill/>
        </p:spPr>
      </p:pic>
      <p:sp>
        <p:nvSpPr>
          <p:cNvPr id="3" name="Espace réservé du numéro de diapositive 2"/>
          <p:cNvSpPr>
            <a:spLocks noGrp="1"/>
          </p:cNvSpPr>
          <p:nvPr>
            <p:ph type="sldNum" sz="quarter" idx="12"/>
          </p:nvPr>
        </p:nvSpPr>
        <p:spPr>
          <a:xfrm>
            <a:off x="7010400" y="5564204"/>
            <a:ext cx="2133600" cy="365125"/>
          </a:xfrm>
        </p:spPr>
        <p:txBody>
          <a:bodyPr/>
          <a:lstStyle/>
          <a:p>
            <a:fld id="{4B32A5A5-8ADC-4767-92AE-B87759DAA593}" type="slidenum">
              <a:rPr lang="fr-FR" smtClean="0"/>
              <a:pPr/>
              <a:t>6</a:t>
            </a:fld>
            <a:endParaRPr lang="fr-FR"/>
          </a:p>
        </p:txBody>
      </p:sp>
      <p:sp>
        <p:nvSpPr>
          <p:cNvPr id="43" name="Sous-titre 2"/>
          <p:cNvSpPr txBox="1">
            <a:spLocks/>
          </p:cNvSpPr>
          <p:nvPr/>
        </p:nvSpPr>
        <p:spPr>
          <a:xfrm>
            <a:off x="5007" y="64767"/>
            <a:ext cx="2622777" cy="344107"/>
          </a:xfrm>
          <a:prstGeom prst="rect">
            <a:avLst/>
          </a:prstGeom>
        </p:spPr>
        <p:txBody>
          <a:bodyPr vert="horz" lIns="91440" tIns="45720" rIns="91440" bIns="45720" rtlCol="0" anchor="t">
            <a:normAutofit fontScale="92500" lnSpcReduction="10000"/>
          </a:bodyPr>
          <a:lstStyle/>
          <a:p>
            <a:pPr algn="ctr">
              <a:spcBef>
                <a:spcPct val="20000"/>
              </a:spcBef>
              <a:defRPr/>
            </a:pPr>
            <a:r>
              <a:rPr lang="en-GB" b="1" dirty="0"/>
              <a:t>A direct lost wax cast?</a:t>
            </a:r>
            <a:endParaRPr kumimoji="0" lang="fr-FR"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36" name="Afbeelding 35">
            <a:extLst>
              <a:ext uri="{FF2B5EF4-FFF2-40B4-BE49-F238E27FC236}">
                <a16:creationId xmlns:a16="http://schemas.microsoft.com/office/drawing/2014/main" id="{CE722628-60FE-4F3C-A7EF-36231307A9D3}"/>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1656" r="15532"/>
          <a:stretch/>
        </p:blipFill>
        <p:spPr>
          <a:xfrm>
            <a:off x="1441036" y="1978429"/>
            <a:ext cx="1895241" cy="4149080"/>
          </a:xfrm>
          <a:prstGeom prst="rect">
            <a:avLst/>
          </a:prstGeom>
        </p:spPr>
      </p:pic>
      <p:pic>
        <p:nvPicPr>
          <p:cNvPr id="37" name="Afbeelding 36">
            <a:extLst>
              <a:ext uri="{FF2B5EF4-FFF2-40B4-BE49-F238E27FC236}">
                <a16:creationId xmlns:a16="http://schemas.microsoft.com/office/drawing/2014/main" id="{A6399BC9-E1C2-43EA-B15D-E513C309C53B}"/>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5475" r="5743"/>
          <a:stretch/>
        </p:blipFill>
        <p:spPr>
          <a:xfrm>
            <a:off x="6858541" y="1971910"/>
            <a:ext cx="2211925" cy="4047410"/>
          </a:xfrm>
          <a:prstGeom prst="rect">
            <a:avLst/>
          </a:prstGeom>
        </p:spPr>
      </p:pic>
      <p:pic>
        <p:nvPicPr>
          <p:cNvPr id="38" name="Afbeelding 37">
            <a:extLst>
              <a:ext uri="{FF2B5EF4-FFF2-40B4-BE49-F238E27FC236}">
                <a16:creationId xmlns:a16="http://schemas.microsoft.com/office/drawing/2014/main" id="{5F6E96D0-D6D8-48F1-95ED-136F4E388F40}"/>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2542" r="12975"/>
          <a:stretch/>
        </p:blipFill>
        <p:spPr>
          <a:xfrm>
            <a:off x="4008272" y="2161210"/>
            <a:ext cx="1883289" cy="4002584"/>
          </a:xfrm>
          <a:prstGeom prst="rect">
            <a:avLst/>
          </a:prstGeom>
        </p:spPr>
      </p:pic>
      <p:sp>
        <p:nvSpPr>
          <p:cNvPr id="2" name="Rectangle 1"/>
          <p:cNvSpPr/>
          <p:nvPr/>
        </p:nvSpPr>
        <p:spPr>
          <a:xfrm>
            <a:off x="215464" y="474298"/>
            <a:ext cx="8538912" cy="830997"/>
          </a:xfrm>
          <a:prstGeom prst="rect">
            <a:avLst/>
          </a:prstGeom>
        </p:spPr>
        <p:txBody>
          <a:bodyPr wrap="square">
            <a:spAutoFit/>
          </a:bodyPr>
          <a:lstStyle/>
          <a:p>
            <a:r>
              <a:rPr lang="en-GB" sz="1600" dirty="0"/>
              <a:t>Radiography of the statues shows the relatively thick metal walls and the shape of the preserved vestiges of the original armatures. Few wax-to-wax joints are visible, and the internal surfaces do not conform to external contours. The latter features suggested that the sculptures were directly cast. </a:t>
            </a:r>
            <a:endParaRPr lang="en-US" sz="1600" dirty="0"/>
          </a:p>
        </p:txBody>
      </p:sp>
      <p:sp>
        <p:nvSpPr>
          <p:cNvPr id="30" name="ZoneTexte 29"/>
          <p:cNvSpPr txBox="1"/>
          <p:nvPr/>
        </p:nvSpPr>
        <p:spPr>
          <a:xfrm>
            <a:off x="7092280" y="1484784"/>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540</a:t>
            </a:r>
          </a:p>
          <a:p>
            <a:endParaRPr lang="fr-FR" sz="1400" b="1" dirty="0">
              <a:cs typeface="Times New Roman" panose="02020603050405020304" pitchFamily="18" charset="0"/>
            </a:endParaRPr>
          </a:p>
        </p:txBody>
      </p:sp>
      <p:sp>
        <p:nvSpPr>
          <p:cNvPr id="31" name="ZoneTexte 30"/>
          <p:cNvSpPr txBox="1"/>
          <p:nvPr/>
        </p:nvSpPr>
        <p:spPr>
          <a:xfrm>
            <a:off x="3851920" y="1628800"/>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542</a:t>
            </a:r>
          </a:p>
          <a:p>
            <a:endParaRPr lang="fr-FR" sz="1400" b="1" dirty="0">
              <a:cs typeface="Times New Roman" panose="02020603050405020304" pitchFamily="18" charset="0"/>
            </a:endParaRPr>
          </a:p>
        </p:txBody>
      </p:sp>
      <p:sp>
        <p:nvSpPr>
          <p:cNvPr id="32" name="ZoneTexte 31"/>
          <p:cNvSpPr txBox="1"/>
          <p:nvPr/>
        </p:nvSpPr>
        <p:spPr>
          <a:xfrm>
            <a:off x="1907704" y="1700808"/>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546</a:t>
            </a:r>
          </a:p>
          <a:p>
            <a:endParaRPr lang="fr-FR" sz="1400" b="1" dirty="0">
              <a:cs typeface="Times New Roman" panose="02020603050405020304" pitchFamily="18" charset="0"/>
            </a:endParaRPr>
          </a:p>
        </p:txBody>
      </p:sp>
      <p:grpSp>
        <p:nvGrpSpPr>
          <p:cNvPr id="33" name="Group 32">
            <a:extLst>
              <a:ext uri="{FF2B5EF4-FFF2-40B4-BE49-F238E27FC236}">
                <a16:creationId xmlns:a16="http://schemas.microsoft.com/office/drawing/2014/main" id="{1EC7A79B-DEB3-438F-ADFF-D5AA8D537970}"/>
              </a:ext>
            </a:extLst>
          </p:cNvPr>
          <p:cNvGrpSpPr/>
          <p:nvPr/>
        </p:nvGrpSpPr>
        <p:grpSpPr>
          <a:xfrm>
            <a:off x="-26801" y="5780266"/>
            <a:ext cx="9251810" cy="938261"/>
            <a:chOff x="-26801" y="5780266"/>
            <a:chExt cx="9251810" cy="938261"/>
          </a:xfrm>
        </p:grpSpPr>
        <p:sp>
          <p:nvSpPr>
            <p:cNvPr id="34" name="TextBox 30">
              <a:extLst>
                <a:ext uri="{FF2B5EF4-FFF2-40B4-BE49-F238E27FC236}">
                  <a16:creationId xmlns:a16="http://schemas.microsoft.com/office/drawing/2014/main" id="{2894400D-3E98-49B6-936F-CE82A6472102}"/>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35" name="Group 34">
              <a:extLst>
                <a:ext uri="{FF2B5EF4-FFF2-40B4-BE49-F238E27FC236}">
                  <a16:creationId xmlns:a16="http://schemas.microsoft.com/office/drawing/2014/main" id="{7C7CF97D-E3A2-486A-ADD6-F5F1FBF310AB}"/>
                </a:ext>
              </a:extLst>
            </p:cNvPr>
            <p:cNvGrpSpPr/>
            <p:nvPr/>
          </p:nvGrpSpPr>
          <p:grpSpPr>
            <a:xfrm>
              <a:off x="-26801" y="5780266"/>
              <a:ext cx="9251810" cy="938261"/>
              <a:chOff x="-26801" y="5780266"/>
              <a:chExt cx="9251810" cy="938261"/>
            </a:xfrm>
          </p:grpSpPr>
          <p:grpSp>
            <p:nvGrpSpPr>
              <p:cNvPr id="42" name="Group 41">
                <a:extLst>
                  <a:ext uri="{FF2B5EF4-FFF2-40B4-BE49-F238E27FC236}">
                    <a16:creationId xmlns:a16="http://schemas.microsoft.com/office/drawing/2014/main" id="{3E77AAF3-DC0E-4919-80AD-28CD145307B1}"/>
                  </a:ext>
                </a:extLst>
              </p:cNvPr>
              <p:cNvGrpSpPr/>
              <p:nvPr/>
            </p:nvGrpSpPr>
            <p:grpSpPr>
              <a:xfrm>
                <a:off x="-26801" y="5780266"/>
                <a:ext cx="9251810" cy="938261"/>
                <a:chOff x="-26801" y="5780266"/>
                <a:chExt cx="9251810" cy="938261"/>
              </a:xfrm>
            </p:grpSpPr>
            <p:sp>
              <p:nvSpPr>
                <p:cNvPr id="51" name="TextBox 4">
                  <a:extLst>
                    <a:ext uri="{FF2B5EF4-FFF2-40B4-BE49-F238E27FC236}">
                      <a16:creationId xmlns:a16="http://schemas.microsoft.com/office/drawing/2014/main" id="{DD449971-6347-4E03-817B-75FFA42D3391}"/>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52" name="Groupe 29">
                  <a:extLst>
                    <a:ext uri="{FF2B5EF4-FFF2-40B4-BE49-F238E27FC236}">
                      <a16:creationId xmlns:a16="http://schemas.microsoft.com/office/drawing/2014/main" id="{DF1B7444-0028-4EC9-8E69-E20C848DB835}"/>
                    </a:ext>
                  </a:extLst>
                </p:cNvPr>
                <p:cNvGrpSpPr/>
                <p:nvPr/>
              </p:nvGrpSpPr>
              <p:grpSpPr>
                <a:xfrm>
                  <a:off x="432617" y="5780266"/>
                  <a:ext cx="8792392" cy="938261"/>
                  <a:chOff x="393700" y="5856288"/>
                  <a:chExt cx="8792392" cy="938261"/>
                </a:xfrm>
              </p:grpSpPr>
              <p:sp>
                <p:nvSpPr>
                  <p:cNvPr id="53" name="Rectangle 46">
                    <a:extLst>
                      <a:ext uri="{FF2B5EF4-FFF2-40B4-BE49-F238E27FC236}">
                        <a16:creationId xmlns:a16="http://schemas.microsoft.com/office/drawing/2014/main" id="{4F362A82-20AF-49BC-AC5C-4A19B2B4F443}"/>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3">
                    <a:extLst>
                      <a:ext uri="{FF2B5EF4-FFF2-40B4-BE49-F238E27FC236}">
                        <a16:creationId xmlns:a16="http://schemas.microsoft.com/office/drawing/2014/main" id="{186131B9-BC14-46A0-8DB9-681ECA3151EB}"/>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12">
                    <a:extLst>
                      <a:ext uri="{FF2B5EF4-FFF2-40B4-BE49-F238E27FC236}">
                        <a16:creationId xmlns:a16="http://schemas.microsoft.com/office/drawing/2014/main" id="{296435F0-B0A0-4B48-9171-ED49247C1D01}"/>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6" name="Straight Arrow Connector 15">
                    <a:extLst>
                      <a:ext uri="{FF2B5EF4-FFF2-40B4-BE49-F238E27FC236}">
                        <a16:creationId xmlns:a16="http://schemas.microsoft.com/office/drawing/2014/main" id="{ECADD8B4-48A6-4373-80CE-C4610B5EB6A8}"/>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7" name="Straight Arrow Connector 16">
                    <a:extLst>
                      <a:ext uri="{FF2B5EF4-FFF2-40B4-BE49-F238E27FC236}">
                        <a16:creationId xmlns:a16="http://schemas.microsoft.com/office/drawing/2014/main" id="{FC9D5AA0-40D7-4B0D-A6E5-237C767B0619}"/>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8" name="Straight Arrow Connector 19">
                    <a:extLst>
                      <a:ext uri="{FF2B5EF4-FFF2-40B4-BE49-F238E27FC236}">
                        <a16:creationId xmlns:a16="http://schemas.microsoft.com/office/drawing/2014/main" id="{BE3D383C-54BE-4781-8C35-2611C9B41462}"/>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20">
                    <a:extLst>
                      <a:ext uri="{FF2B5EF4-FFF2-40B4-BE49-F238E27FC236}">
                        <a16:creationId xmlns:a16="http://schemas.microsoft.com/office/drawing/2014/main" id="{8C69FED1-31B3-4D3D-96AA-384E8529D2C5}"/>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0" name="Straight Arrow Connector 21">
                    <a:extLst>
                      <a:ext uri="{FF2B5EF4-FFF2-40B4-BE49-F238E27FC236}">
                        <a16:creationId xmlns:a16="http://schemas.microsoft.com/office/drawing/2014/main" id="{9652C59C-5EA4-4DEF-82A4-ECC104894B06}"/>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1" name="TextBox 24">
                    <a:extLst>
                      <a:ext uri="{FF2B5EF4-FFF2-40B4-BE49-F238E27FC236}">
                        <a16:creationId xmlns:a16="http://schemas.microsoft.com/office/drawing/2014/main" id="{C6D1131E-F8D4-4171-95BC-9B2AA024B89A}"/>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62" name="TextBox 25">
                    <a:extLst>
                      <a:ext uri="{FF2B5EF4-FFF2-40B4-BE49-F238E27FC236}">
                        <a16:creationId xmlns:a16="http://schemas.microsoft.com/office/drawing/2014/main" id="{1FC18ABF-89C5-484D-8812-315EB2EFB370}"/>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63" name="TextBox 26">
                    <a:extLst>
                      <a:ext uri="{FF2B5EF4-FFF2-40B4-BE49-F238E27FC236}">
                        <a16:creationId xmlns:a16="http://schemas.microsoft.com/office/drawing/2014/main" id="{190E44DD-A610-43EF-A0B5-01EADDFF3ABC}"/>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64" name="TextBox 27">
                    <a:extLst>
                      <a:ext uri="{FF2B5EF4-FFF2-40B4-BE49-F238E27FC236}">
                        <a16:creationId xmlns:a16="http://schemas.microsoft.com/office/drawing/2014/main" id="{DC2277CC-E751-441A-9A3B-AAAF114F20A3}"/>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65" name="TextBox 28">
                    <a:extLst>
                      <a:ext uri="{FF2B5EF4-FFF2-40B4-BE49-F238E27FC236}">
                        <a16:creationId xmlns:a16="http://schemas.microsoft.com/office/drawing/2014/main" id="{BBA6B2F5-74D0-414B-8311-18CED3C1DDDF}"/>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66" name="TextBox 30">
                    <a:extLst>
                      <a:ext uri="{FF2B5EF4-FFF2-40B4-BE49-F238E27FC236}">
                        <a16:creationId xmlns:a16="http://schemas.microsoft.com/office/drawing/2014/main" id="{E56620EE-0B78-40B0-811E-5D4F188CFC52}"/>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67" name="TextBox 32">
                    <a:extLst>
                      <a:ext uri="{FF2B5EF4-FFF2-40B4-BE49-F238E27FC236}">
                        <a16:creationId xmlns:a16="http://schemas.microsoft.com/office/drawing/2014/main" id="{1D45E60B-A5AA-480F-8BBB-635565A501F8}"/>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44" name="TextBox 30">
                <a:extLst>
                  <a:ext uri="{FF2B5EF4-FFF2-40B4-BE49-F238E27FC236}">
                    <a16:creationId xmlns:a16="http://schemas.microsoft.com/office/drawing/2014/main" id="{79D5D6BD-9C54-4BD3-86B3-FD6341E114BD}"/>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45" name="Straight Arrow Connector 12">
                <a:extLst>
                  <a:ext uri="{FF2B5EF4-FFF2-40B4-BE49-F238E27FC236}">
                    <a16:creationId xmlns:a16="http://schemas.microsoft.com/office/drawing/2014/main" id="{C888D0C5-8A6B-4F3B-9E55-D33FF143F449}"/>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3">
                <a:extLst>
                  <a:ext uri="{FF2B5EF4-FFF2-40B4-BE49-F238E27FC236}">
                    <a16:creationId xmlns:a16="http://schemas.microsoft.com/office/drawing/2014/main" id="{632BAF5B-D637-4933-8CEE-3945054E41D2}"/>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7" name="TextBox 27">
                <a:extLst>
                  <a:ext uri="{FF2B5EF4-FFF2-40B4-BE49-F238E27FC236}">
                    <a16:creationId xmlns:a16="http://schemas.microsoft.com/office/drawing/2014/main" id="{73F5B496-AC52-4E10-B9D4-ED0B59E41FD7}"/>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FF0000"/>
                    </a:solidFill>
                    <a:latin typeface="Calibri"/>
                  </a:rPr>
                  <a:t>Direct cast?</a:t>
                </a:r>
              </a:p>
            </p:txBody>
          </p:sp>
          <p:cxnSp>
            <p:nvCxnSpPr>
              <p:cNvPr id="48" name="Straight Arrow Connector 3">
                <a:extLst>
                  <a:ext uri="{FF2B5EF4-FFF2-40B4-BE49-F238E27FC236}">
                    <a16:creationId xmlns:a16="http://schemas.microsoft.com/office/drawing/2014/main" id="{936FA728-6BB4-42B2-998D-8FA1680F04D4}"/>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9" name="TextBox 27">
                <a:extLst>
                  <a:ext uri="{FF2B5EF4-FFF2-40B4-BE49-F238E27FC236}">
                    <a16:creationId xmlns:a16="http://schemas.microsoft.com/office/drawing/2014/main" id="{01C698AA-C5CB-40BE-8D99-AC2EAF6DF415}"/>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50" name="Straight Arrow Connector 3">
                <a:extLst>
                  <a:ext uri="{FF2B5EF4-FFF2-40B4-BE49-F238E27FC236}">
                    <a16:creationId xmlns:a16="http://schemas.microsoft.com/office/drawing/2014/main" id="{14821C6B-6907-4DCD-B7DA-7CB35D81E1BA}"/>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9" name="TextBox 27">
              <a:extLst>
                <a:ext uri="{FF2B5EF4-FFF2-40B4-BE49-F238E27FC236}">
                  <a16:creationId xmlns:a16="http://schemas.microsoft.com/office/drawing/2014/main" id="{9E757CD6-36AD-4187-86EF-8895EB5F3B9C}"/>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40" name="Straight Arrow Connector 12">
              <a:extLst>
                <a:ext uri="{FF2B5EF4-FFF2-40B4-BE49-F238E27FC236}">
                  <a16:creationId xmlns:a16="http://schemas.microsoft.com/office/drawing/2014/main" id="{A6CC0FF9-B86A-4F81-9EF1-3EEAC0A8CD70}"/>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12">
              <a:extLst>
                <a:ext uri="{FF2B5EF4-FFF2-40B4-BE49-F238E27FC236}">
                  <a16:creationId xmlns:a16="http://schemas.microsoft.com/office/drawing/2014/main" id="{DF61C8B9-CC43-42FF-B9F8-486CF8572BDD}"/>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AutoShape 7"/>
          <p:cNvSpPr>
            <a:spLocks noChangeAspect="1" noChangeArrowheads="1" noTextEdit="1"/>
          </p:cNvSpPr>
          <p:nvPr/>
        </p:nvSpPr>
        <p:spPr bwMode="auto">
          <a:xfrm>
            <a:off x="192641" y="341426"/>
            <a:ext cx="8543400" cy="6018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188" name="Espace réservé du numéro de diapositive 2"/>
          <p:cNvSpPr>
            <a:spLocks noGrp="1"/>
          </p:cNvSpPr>
          <p:nvPr>
            <p:ph type="sldNum" sz="quarter" idx="12"/>
          </p:nvPr>
        </p:nvSpPr>
        <p:spPr>
          <a:xfrm>
            <a:off x="7010400" y="5120459"/>
            <a:ext cx="2133600" cy="365125"/>
          </a:xfrm>
        </p:spPr>
        <p:txBody>
          <a:bodyPr/>
          <a:lstStyle/>
          <a:p>
            <a:fld id="{4B32A5A5-8ADC-4767-92AE-B87759DAA593}" type="slidenum">
              <a:rPr lang="fr-FR" smtClean="0"/>
              <a:pPr/>
              <a:t>7</a:t>
            </a:fld>
            <a:endParaRPr lang="fr-FR"/>
          </a:p>
        </p:txBody>
      </p:sp>
      <p:sp>
        <p:nvSpPr>
          <p:cNvPr id="171" name="Sous-titre 2"/>
          <p:cNvSpPr txBox="1">
            <a:spLocks/>
          </p:cNvSpPr>
          <p:nvPr/>
        </p:nvSpPr>
        <p:spPr>
          <a:xfrm>
            <a:off x="91364" y="-13481"/>
            <a:ext cx="2531852" cy="326611"/>
          </a:xfrm>
          <a:prstGeom prst="rect">
            <a:avLst/>
          </a:prstGeom>
        </p:spPr>
        <p:txBody>
          <a:bodyPr vert="horz" lIns="91440" tIns="45720" rIns="91440" bIns="45720" rtlCol="0" anchor="t">
            <a:noAutofit/>
          </a:bodyPr>
          <a:lstStyle/>
          <a:p>
            <a:pPr lvl="0">
              <a:spcBef>
                <a:spcPct val="20000"/>
              </a:spcBef>
              <a:defRPr/>
            </a:pPr>
            <a:r>
              <a:rPr lang="fr-FR" b="1">
                <a:solidFill>
                  <a:sysClr val="windowText" lastClr="000000"/>
                </a:solidFill>
                <a:latin typeface="Times New Roman" charset="0"/>
                <a:ea typeface="Times New Roman" charset="0"/>
                <a:cs typeface="Times New Roman" charset="0"/>
              </a:rPr>
              <a:t>The armature </a:t>
            </a:r>
            <a:r>
              <a:rPr lang="fr-FR" b="1" err="1">
                <a:solidFill>
                  <a:sysClr val="windowText" lastClr="000000"/>
                </a:solidFill>
                <a:latin typeface="Times New Roman" charset="0"/>
                <a:ea typeface="Times New Roman" charset="0"/>
                <a:cs typeface="Times New Roman" charset="0"/>
              </a:rPr>
              <a:t>systems</a:t>
            </a:r>
            <a:r>
              <a:rPr lang="fr-FR" b="1">
                <a:solidFill>
                  <a:sysClr val="windowText" lastClr="000000"/>
                </a:solidFill>
                <a:latin typeface="Times New Roman" charset="0"/>
                <a:ea typeface="Times New Roman" charset="0"/>
                <a:cs typeface="Times New Roman" charset="0"/>
              </a:rPr>
              <a:t>:</a:t>
            </a:r>
          </a:p>
        </p:txBody>
      </p:sp>
      <p:sp>
        <p:nvSpPr>
          <p:cNvPr id="2" name="Rechthoek 1">
            <a:extLst>
              <a:ext uri="{FF2B5EF4-FFF2-40B4-BE49-F238E27FC236}">
                <a16:creationId xmlns:a16="http://schemas.microsoft.com/office/drawing/2014/main" id="{B11D6EB8-10D5-4FE4-901F-C9A0F6750289}"/>
              </a:ext>
            </a:extLst>
          </p:cNvPr>
          <p:cNvSpPr/>
          <p:nvPr/>
        </p:nvSpPr>
        <p:spPr>
          <a:xfrm>
            <a:off x="296123" y="4841117"/>
            <a:ext cx="8643898" cy="1077218"/>
          </a:xfrm>
          <a:prstGeom prst="rect">
            <a:avLst/>
          </a:prstGeom>
          <a:ln>
            <a:solidFill>
              <a:schemeClr val="tx1"/>
            </a:solidFill>
          </a:ln>
        </p:spPr>
        <p:txBody>
          <a:bodyPr wrap="square">
            <a:spAutoFit/>
          </a:bodyPr>
          <a:lstStyle/>
          <a:p>
            <a:r>
              <a:rPr lang="en-GB" sz="1600" dirty="0"/>
              <a:t>The armature systems were mapped out based on the radiographs for each sculpture, to the extent possible. The gauge of iron rods seems similar in all three. Both of </a:t>
            </a:r>
            <a:r>
              <a:rPr lang="en-GB" sz="1600" dirty="0" err="1"/>
              <a:t>Prieur’s</a:t>
            </a:r>
            <a:r>
              <a:rPr lang="en-GB" sz="1600" dirty="0"/>
              <a:t> figures show that the core of the protruding arms was bound with wires. The Le Fort figure does not have these, </a:t>
            </a:r>
            <a:r>
              <a:rPr lang="en-US" sz="1600" dirty="0"/>
              <a:t>probably because the core was almost entirely removed</a:t>
            </a:r>
            <a:r>
              <a:rPr lang="en-GB" sz="1600" dirty="0"/>
              <a:t>. </a:t>
            </a:r>
            <a:endParaRPr lang="en-US" sz="1600" dirty="0"/>
          </a:p>
        </p:txBody>
      </p:sp>
      <p:pic>
        <p:nvPicPr>
          <p:cNvPr id="6" name="Graphic 5">
            <a:extLst>
              <a:ext uri="{FF2B5EF4-FFF2-40B4-BE49-F238E27FC236}">
                <a16:creationId xmlns:a16="http://schemas.microsoft.com/office/drawing/2014/main" id="{6FA5B3F1-BA20-41FD-BE5F-A79110DC64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608" y="414516"/>
            <a:ext cx="6405445" cy="4165172"/>
          </a:xfrm>
          <a:prstGeom prst="rect">
            <a:avLst/>
          </a:prstGeom>
        </p:spPr>
      </p:pic>
      <p:sp>
        <p:nvSpPr>
          <p:cNvPr id="26" name="ZoneTexte 25"/>
          <p:cNvSpPr txBox="1"/>
          <p:nvPr/>
        </p:nvSpPr>
        <p:spPr>
          <a:xfrm>
            <a:off x="6156176" y="0"/>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540</a:t>
            </a:r>
          </a:p>
          <a:p>
            <a:endParaRPr lang="fr-FR" sz="1400" b="1" dirty="0">
              <a:cs typeface="Times New Roman" panose="02020603050405020304" pitchFamily="18" charset="0"/>
            </a:endParaRPr>
          </a:p>
        </p:txBody>
      </p:sp>
      <p:sp>
        <p:nvSpPr>
          <p:cNvPr id="27" name="ZoneTexte 26"/>
          <p:cNvSpPr txBox="1"/>
          <p:nvPr/>
        </p:nvSpPr>
        <p:spPr>
          <a:xfrm>
            <a:off x="3419872" y="188640"/>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542</a:t>
            </a:r>
          </a:p>
          <a:p>
            <a:endParaRPr lang="fr-FR" sz="1400" b="1" dirty="0">
              <a:cs typeface="Times New Roman" panose="02020603050405020304" pitchFamily="18" charset="0"/>
            </a:endParaRPr>
          </a:p>
        </p:txBody>
      </p:sp>
      <p:sp>
        <p:nvSpPr>
          <p:cNvPr id="28" name="ZoneTexte 27"/>
          <p:cNvSpPr txBox="1"/>
          <p:nvPr/>
        </p:nvSpPr>
        <p:spPr>
          <a:xfrm>
            <a:off x="1475656" y="260648"/>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546</a:t>
            </a:r>
          </a:p>
          <a:p>
            <a:endParaRPr lang="fr-FR" sz="1400" b="1" dirty="0">
              <a:cs typeface="Times New Roman" panose="02020603050405020304" pitchFamily="18" charset="0"/>
            </a:endParaRPr>
          </a:p>
        </p:txBody>
      </p:sp>
      <p:grpSp>
        <p:nvGrpSpPr>
          <p:cNvPr id="29" name="Group 28">
            <a:extLst>
              <a:ext uri="{FF2B5EF4-FFF2-40B4-BE49-F238E27FC236}">
                <a16:creationId xmlns:a16="http://schemas.microsoft.com/office/drawing/2014/main" id="{5A0B1397-B3F1-4EDA-B90C-AD757F70F91E}"/>
              </a:ext>
            </a:extLst>
          </p:cNvPr>
          <p:cNvGrpSpPr/>
          <p:nvPr/>
        </p:nvGrpSpPr>
        <p:grpSpPr>
          <a:xfrm>
            <a:off x="-26801" y="5780266"/>
            <a:ext cx="9251810" cy="938261"/>
            <a:chOff x="-26801" y="5780266"/>
            <a:chExt cx="9251810" cy="938261"/>
          </a:xfrm>
        </p:grpSpPr>
        <p:sp>
          <p:nvSpPr>
            <p:cNvPr id="30" name="TextBox 30">
              <a:extLst>
                <a:ext uri="{FF2B5EF4-FFF2-40B4-BE49-F238E27FC236}">
                  <a16:creationId xmlns:a16="http://schemas.microsoft.com/office/drawing/2014/main" id="{4D220A5C-851D-408D-9A44-95419D1E9B96}"/>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31" name="Group 30">
              <a:extLst>
                <a:ext uri="{FF2B5EF4-FFF2-40B4-BE49-F238E27FC236}">
                  <a16:creationId xmlns:a16="http://schemas.microsoft.com/office/drawing/2014/main" id="{E34067A5-B05D-4445-9858-E95582A6C5B2}"/>
                </a:ext>
              </a:extLst>
            </p:cNvPr>
            <p:cNvGrpSpPr/>
            <p:nvPr/>
          </p:nvGrpSpPr>
          <p:grpSpPr>
            <a:xfrm>
              <a:off x="-26801" y="5780266"/>
              <a:ext cx="9251810" cy="938261"/>
              <a:chOff x="-26801" y="5780266"/>
              <a:chExt cx="9251810" cy="938261"/>
            </a:xfrm>
          </p:grpSpPr>
          <p:grpSp>
            <p:nvGrpSpPr>
              <p:cNvPr id="35" name="Group 34">
                <a:extLst>
                  <a:ext uri="{FF2B5EF4-FFF2-40B4-BE49-F238E27FC236}">
                    <a16:creationId xmlns:a16="http://schemas.microsoft.com/office/drawing/2014/main" id="{87969A16-9F2D-472C-946C-3B0102EFF64B}"/>
                  </a:ext>
                </a:extLst>
              </p:cNvPr>
              <p:cNvGrpSpPr/>
              <p:nvPr/>
            </p:nvGrpSpPr>
            <p:grpSpPr>
              <a:xfrm>
                <a:off x="-26801" y="5780266"/>
                <a:ext cx="9251810" cy="938261"/>
                <a:chOff x="-26801" y="5780266"/>
                <a:chExt cx="9251810" cy="938261"/>
              </a:xfrm>
            </p:grpSpPr>
            <p:sp>
              <p:nvSpPr>
                <p:cNvPr id="43" name="TextBox 4">
                  <a:extLst>
                    <a:ext uri="{FF2B5EF4-FFF2-40B4-BE49-F238E27FC236}">
                      <a16:creationId xmlns:a16="http://schemas.microsoft.com/office/drawing/2014/main" id="{BA44182C-478F-4D4B-AFF3-3B5BB735D1AB}"/>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44" name="Groupe 29">
                  <a:extLst>
                    <a:ext uri="{FF2B5EF4-FFF2-40B4-BE49-F238E27FC236}">
                      <a16:creationId xmlns:a16="http://schemas.microsoft.com/office/drawing/2014/main" id="{D5B3656E-2AE0-4378-AC2F-7B3D011C0D7F}"/>
                    </a:ext>
                  </a:extLst>
                </p:cNvPr>
                <p:cNvGrpSpPr/>
                <p:nvPr/>
              </p:nvGrpSpPr>
              <p:grpSpPr>
                <a:xfrm>
                  <a:off x="432617" y="5780266"/>
                  <a:ext cx="8792392" cy="938261"/>
                  <a:chOff x="393700" y="5856288"/>
                  <a:chExt cx="8792392" cy="938261"/>
                </a:xfrm>
              </p:grpSpPr>
              <p:sp>
                <p:nvSpPr>
                  <p:cNvPr id="45" name="Rectangle 46">
                    <a:extLst>
                      <a:ext uri="{FF2B5EF4-FFF2-40B4-BE49-F238E27FC236}">
                        <a16:creationId xmlns:a16="http://schemas.microsoft.com/office/drawing/2014/main" id="{CDF749DE-1F30-4297-BB42-FC023DE0430C}"/>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3">
                    <a:extLst>
                      <a:ext uri="{FF2B5EF4-FFF2-40B4-BE49-F238E27FC236}">
                        <a16:creationId xmlns:a16="http://schemas.microsoft.com/office/drawing/2014/main" id="{A1B6AA6C-4C7E-4623-BBFB-51265BFCE08E}"/>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12">
                    <a:extLst>
                      <a:ext uri="{FF2B5EF4-FFF2-40B4-BE49-F238E27FC236}">
                        <a16:creationId xmlns:a16="http://schemas.microsoft.com/office/drawing/2014/main" id="{FA068288-F93F-4CB4-AA6D-1F3237278869}"/>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15">
                    <a:extLst>
                      <a:ext uri="{FF2B5EF4-FFF2-40B4-BE49-F238E27FC236}">
                        <a16:creationId xmlns:a16="http://schemas.microsoft.com/office/drawing/2014/main" id="{02F91C20-38C8-4A42-A744-CF0A55BE6EB5}"/>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16">
                    <a:extLst>
                      <a:ext uri="{FF2B5EF4-FFF2-40B4-BE49-F238E27FC236}">
                        <a16:creationId xmlns:a16="http://schemas.microsoft.com/office/drawing/2014/main" id="{6E906C32-D5F6-495C-BC85-22B9026C66F1}"/>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19">
                    <a:extLst>
                      <a:ext uri="{FF2B5EF4-FFF2-40B4-BE49-F238E27FC236}">
                        <a16:creationId xmlns:a16="http://schemas.microsoft.com/office/drawing/2014/main" id="{9A0C1643-AD88-4847-BD04-6699FDDE7C9D}"/>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20">
                    <a:extLst>
                      <a:ext uri="{FF2B5EF4-FFF2-40B4-BE49-F238E27FC236}">
                        <a16:creationId xmlns:a16="http://schemas.microsoft.com/office/drawing/2014/main" id="{98302F37-01B0-4404-AB51-CAC4DF79DA69}"/>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21">
                    <a:extLst>
                      <a:ext uri="{FF2B5EF4-FFF2-40B4-BE49-F238E27FC236}">
                        <a16:creationId xmlns:a16="http://schemas.microsoft.com/office/drawing/2014/main" id="{3BA1FC1F-B6EF-4876-9057-5E5B229B7C19}"/>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3" name="TextBox 24">
                    <a:extLst>
                      <a:ext uri="{FF2B5EF4-FFF2-40B4-BE49-F238E27FC236}">
                        <a16:creationId xmlns:a16="http://schemas.microsoft.com/office/drawing/2014/main" id="{6CD78065-B05D-45E9-A11A-092B6C42DCDE}"/>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54" name="TextBox 25">
                    <a:extLst>
                      <a:ext uri="{FF2B5EF4-FFF2-40B4-BE49-F238E27FC236}">
                        <a16:creationId xmlns:a16="http://schemas.microsoft.com/office/drawing/2014/main" id="{E1C4117C-1E2D-4948-A8E7-7A3093712240}"/>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55" name="TextBox 26">
                    <a:extLst>
                      <a:ext uri="{FF2B5EF4-FFF2-40B4-BE49-F238E27FC236}">
                        <a16:creationId xmlns:a16="http://schemas.microsoft.com/office/drawing/2014/main" id="{65548C35-44C9-4964-84E8-9F01A65ABAE9}"/>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56" name="TextBox 27">
                    <a:extLst>
                      <a:ext uri="{FF2B5EF4-FFF2-40B4-BE49-F238E27FC236}">
                        <a16:creationId xmlns:a16="http://schemas.microsoft.com/office/drawing/2014/main" id="{69A8C4A8-5783-4B12-A018-FA78096A1455}"/>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FF0000"/>
                        </a:solidFill>
                        <a:latin typeface="Calibri"/>
                      </a:rPr>
                      <a:t>Armature</a:t>
                    </a:r>
                  </a:p>
                </p:txBody>
              </p:sp>
              <p:sp>
                <p:nvSpPr>
                  <p:cNvPr id="57" name="TextBox 28">
                    <a:extLst>
                      <a:ext uri="{FF2B5EF4-FFF2-40B4-BE49-F238E27FC236}">
                        <a16:creationId xmlns:a16="http://schemas.microsoft.com/office/drawing/2014/main" id="{3911888D-97A5-4AE1-9F5C-BBE4FB7003F1}"/>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58" name="TextBox 30">
                    <a:extLst>
                      <a:ext uri="{FF2B5EF4-FFF2-40B4-BE49-F238E27FC236}">
                        <a16:creationId xmlns:a16="http://schemas.microsoft.com/office/drawing/2014/main" id="{38703015-ADB0-46E7-AC3C-A7664F5D1BD8}"/>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59" name="TextBox 32">
                    <a:extLst>
                      <a:ext uri="{FF2B5EF4-FFF2-40B4-BE49-F238E27FC236}">
                        <a16:creationId xmlns:a16="http://schemas.microsoft.com/office/drawing/2014/main" id="{7850263E-EA8F-4391-88DF-29AE23CA787B}"/>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36" name="TextBox 30">
                <a:extLst>
                  <a:ext uri="{FF2B5EF4-FFF2-40B4-BE49-F238E27FC236}">
                    <a16:creationId xmlns:a16="http://schemas.microsoft.com/office/drawing/2014/main" id="{F9661523-48C7-4ACB-90CF-033550A63906}"/>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37" name="Straight Arrow Connector 12">
                <a:extLst>
                  <a:ext uri="{FF2B5EF4-FFF2-40B4-BE49-F238E27FC236}">
                    <a16:creationId xmlns:a16="http://schemas.microsoft.com/office/drawing/2014/main" id="{050031E5-7306-48F5-ABFE-FE991E03A57B}"/>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
                <a:extLst>
                  <a:ext uri="{FF2B5EF4-FFF2-40B4-BE49-F238E27FC236}">
                    <a16:creationId xmlns:a16="http://schemas.microsoft.com/office/drawing/2014/main" id="{E53A48FD-F6FC-44D3-AEAB-C7AF7FE3483A}"/>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9" name="TextBox 27">
                <a:extLst>
                  <a:ext uri="{FF2B5EF4-FFF2-40B4-BE49-F238E27FC236}">
                    <a16:creationId xmlns:a16="http://schemas.microsoft.com/office/drawing/2014/main" id="{42119494-7C4C-461A-8B47-7C6E17E35F10}"/>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40" name="Straight Arrow Connector 3">
                <a:extLst>
                  <a:ext uri="{FF2B5EF4-FFF2-40B4-BE49-F238E27FC236}">
                    <a16:creationId xmlns:a16="http://schemas.microsoft.com/office/drawing/2014/main" id="{6AFF94F8-B1FD-419B-89AF-2B52F70CB5BA}"/>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1" name="TextBox 27">
                <a:extLst>
                  <a:ext uri="{FF2B5EF4-FFF2-40B4-BE49-F238E27FC236}">
                    <a16:creationId xmlns:a16="http://schemas.microsoft.com/office/drawing/2014/main" id="{D9491DE8-3757-4CE9-9E31-A72F6D155D1E}"/>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42" name="Straight Arrow Connector 3">
                <a:extLst>
                  <a:ext uri="{FF2B5EF4-FFF2-40B4-BE49-F238E27FC236}">
                    <a16:creationId xmlns:a16="http://schemas.microsoft.com/office/drawing/2014/main" id="{0B94BE31-D05D-4CE3-80CA-7FA6552F48B0}"/>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2" name="TextBox 27">
              <a:extLst>
                <a:ext uri="{FF2B5EF4-FFF2-40B4-BE49-F238E27FC236}">
                  <a16:creationId xmlns:a16="http://schemas.microsoft.com/office/drawing/2014/main" id="{9B162B50-9F6D-4F2A-9336-5697DD356A78}"/>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33" name="Straight Arrow Connector 12">
              <a:extLst>
                <a:ext uri="{FF2B5EF4-FFF2-40B4-BE49-F238E27FC236}">
                  <a16:creationId xmlns:a16="http://schemas.microsoft.com/office/drawing/2014/main" id="{F730F814-C3F2-4872-B52F-F415BF9A80A1}"/>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12">
              <a:extLst>
                <a:ext uri="{FF2B5EF4-FFF2-40B4-BE49-F238E27FC236}">
                  <a16:creationId xmlns:a16="http://schemas.microsoft.com/office/drawing/2014/main" id="{32DC5701-0060-4FD6-8AE2-581625950B5E}"/>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7596336" y="5092617"/>
            <a:ext cx="1547664" cy="507831"/>
          </a:xfrm>
          <a:prstGeom prst="rect">
            <a:avLst/>
          </a:prstGeom>
          <a:noFill/>
        </p:spPr>
        <p:txBody>
          <a:bodyPr wrap="square" rtlCol="0">
            <a:spAutoFit/>
          </a:bodyPr>
          <a:lstStyle/>
          <a:p>
            <a:pPr algn="r"/>
            <a:r>
              <a:rPr lang="fr-FR" sz="900" b="1" i="1">
                <a:solidFill>
                  <a:schemeClr val="bg1"/>
                </a:solidFill>
              </a:rPr>
              <a:t>Abondance, 1571, Barthélémy Prieur, 128cm</a:t>
            </a:r>
          </a:p>
          <a:p>
            <a:pPr algn="r"/>
            <a:r>
              <a:rPr lang="fr-FR" sz="900" b="1" i="1">
                <a:solidFill>
                  <a:schemeClr val="bg1"/>
                </a:solidFill>
              </a:rPr>
              <a:t>© C2RMF A Maigret</a:t>
            </a:r>
          </a:p>
        </p:txBody>
      </p:sp>
      <p:sp>
        <p:nvSpPr>
          <p:cNvPr id="3" name="Espace réservé du numéro de diapositive 2"/>
          <p:cNvSpPr>
            <a:spLocks noGrp="1"/>
          </p:cNvSpPr>
          <p:nvPr>
            <p:ph type="sldNum" sz="quarter" idx="12"/>
          </p:nvPr>
        </p:nvSpPr>
        <p:spPr>
          <a:xfrm>
            <a:off x="7010400" y="5564204"/>
            <a:ext cx="2133600" cy="365125"/>
          </a:xfrm>
        </p:spPr>
        <p:txBody>
          <a:bodyPr/>
          <a:lstStyle/>
          <a:p>
            <a:fld id="{4B32A5A5-8ADC-4767-92AE-B87759DAA593}" type="slidenum">
              <a:rPr lang="fr-FR" smtClean="0"/>
              <a:pPr/>
              <a:t>8</a:t>
            </a:fld>
            <a:endParaRPr lang="fr-FR"/>
          </a:p>
        </p:txBody>
      </p:sp>
      <p:sp>
        <p:nvSpPr>
          <p:cNvPr id="43" name="Sous-titre 2"/>
          <p:cNvSpPr txBox="1">
            <a:spLocks/>
          </p:cNvSpPr>
          <p:nvPr/>
        </p:nvSpPr>
        <p:spPr>
          <a:xfrm>
            <a:off x="-40975" y="-27383"/>
            <a:ext cx="2884783" cy="363158"/>
          </a:xfrm>
          <a:prstGeom prst="rect">
            <a:avLst/>
          </a:prstGeom>
        </p:spPr>
        <p:txBody>
          <a:bodyPr vert="horz" lIns="91440" tIns="45720" rIns="91440" bIns="45720" rtlCol="0" anchor="t">
            <a:noAutofit/>
          </a:bodyPr>
          <a:lstStyle/>
          <a:p>
            <a:pPr lvl="0" algn="ctr">
              <a:spcBef>
                <a:spcPct val="20000"/>
              </a:spcBef>
              <a:defRPr/>
            </a:pPr>
            <a:r>
              <a:rPr lang="fr-FR" b="1">
                <a:solidFill>
                  <a:sysClr val="windowText" lastClr="000000"/>
                </a:solidFill>
                <a:latin typeface="Times New Roman" charset="0"/>
                <a:ea typeface="Times New Roman" charset="0"/>
                <a:cs typeface="Times New Roman" charset="0"/>
              </a:rPr>
              <a:t>The </a:t>
            </a:r>
            <a:r>
              <a:rPr lang="fr-FR" b="1" err="1">
                <a:solidFill>
                  <a:sysClr val="windowText" lastClr="000000"/>
                </a:solidFill>
                <a:latin typeface="Times New Roman" charset="0"/>
                <a:ea typeface="Times New Roman" charset="0"/>
                <a:cs typeface="Times New Roman" charset="0"/>
              </a:rPr>
              <a:t>lasagna</a:t>
            </a:r>
            <a:r>
              <a:rPr lang="fr-FR" b="1">
                <a:solidFill>
                  <a:sysClr val="windowText" lastClr="000000"/>
                </a:solidFill>
                <a:latin typeface="Times New Roman" charset="0"/>
                <a:ea typeface="Times New Roman" charset="0"/>
                <a:cs typeface="Times New Roman" charset="0"/>
              </a:rPr>
              <a:t> </a:t>
            </a:r>
            <a:r>
              <a:rPr lang="fr-FR" b="1" err="1">
                <a:solidFill>
                  <a:sysClr val="windowText" lastClr="000000"/>
                </a:solidFill>
                <a:latin typeface="Times New Roman" charset="0"/>
                <a:ea typeface="Times New Roman" charset="0"/>
                <a:cs typeface="Times New Roman" charset="0"/>
              </a:rPr>
              <a:t>process</a:t>
            </a:r>
            <a:r>
              <a:rPr lang="fr-FR" b="1">
                <a:solidFill>
                  <a:sysClr val="windowText" lastClr="000000"/>
                </a:solidFill>
                <a:latin typeface="Times New Roman" charset="0"/>
                <a:ea typeface="Times New Roman" charset="0"/>
                <a:cs typeface="Times New Roman" charset="0"/>
              </a:rPr>
              <a:t> :</a:t>
            </a:r>
            <a:endParaRPr kumimoji="0" lang="fr-FR" b="0" i="0" u="none" strike="noStrike" kern="1200" cap="none" spc="0" normalizeH="0" baseline="0" noProof="0">
              <a:ln>
                <a:noFill/>
              </a:ln>
              <a:solidFill>
                <a:schemeClr val="tx1">
                  <a:tint val="75000"/>
                </a:schemeClr>
              </a:solidFill>
              <a:effectLst/>
              <a:uLnTx/>
              <a:uFillTx/>
              <a:latin typeface="Times New Roman" charset="0"/>
              <a:ea typeface="Times New Roman" charset="0"/>
              <a:cs typeface="Times New Roman" charset="0"/>
            </a:endParaRPr>
          </a:p>
        </p:txBody>
      </p:sp>
      <p:pic>
        <p:nvPicPr>
          <p:cNvPr id="5" name="Afbeelding 4">
            <a:extLst>
              <a:ext uri="{FF2B5EF4-FFF2-40B4-BE49-F238E27FC236}">
                <a16:creationId xmlns:a16="http://schemas.microsoft.com/office/drawing/2014/main" id="{EEAFDB3C-F461-471C-B7CD-C5815D017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324" y="1731411"/>
            <a:ext cx="7496106" cy="3951627"/>
          </a:xfrm>
          <a:prstGeom prst="rect">
            <a:avLst/>
          </a:prstGeom>
          <a:ln>
            <a:solidFill>
              <a:schemeClr val="tx1"/>
            </a:solidFill>
          </a:ln>
        </p:spPr>
      </p:pic>
      <p:sp>
        <p:nvSpPr>
          <p:cNvPr id="26" name="ZoneTexte 25"/>
          <p:cNvSpPr txBox="1"/>
          <p:nvPr/>
        </p:nvSpPr>
        <p:spPr>
          <a:xfrm>
            <a:off x="8290013" y="2204864"/>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489</a:t>
            </a:r>
          </a:p>
          <a:p>
            <a:endParaRPr lang="fr-FR" sz="1400" b="1" dirty="0">
              <a:cs typeface="Times New Roman" panose="02020603050405020304" pitchFamily="18" charset="0"/>
            </a:endParaRPr>
          </a:p>
        </p:txBody>
      </p:sp>
      <p:grpSp>
        <p:nvGrpSpPr>
          <p:cNvPr id="27" name="Group 26">
            <a:extLst>
              <a:ext uri="{FF2B5EF4-FFF2-40B4-BE49-F238E27FC236}">
                <a16:creationId xmlns:a16="http://schemas.microsoft.com/office/drawing/2014/main" id="{40EB7CAD-798B-4568-9B00-75F254B170BD}"/>
              </a:ext>
            </a:extLst>
          </p:cNvPr>
          <p:cNvGrpSpPr/>
          <p:nvPr/>
        </p:nvGrpSpPr>
        <p:grpSpPr>
          <a:xfrm>
            <a:off x="-26801" y="5780266"/>
            <a:ext cx="9251810" cy="938261"/>
            <a:chOff x="-26801" y="5780266"/>
            <a:chExt cx="9251810" cy="938261"/>
          </a:xfrm>
        </p:grpSpPr>
        <p:sp>
          <p:nvSpPr>
            <p:cNvPr id="28" name="TextBox 30">
              <a:extLst>
                <a:ext uri="{FF2B5EF4-FFF2-40B4-BE49-F238E27FC236}">
                  <a16:creationId xmlns:a16="http://schemas.microsoft.com/office/drawing/2014/main" id="{89E56E0E-84B9-4507-889A-A111DFD5A1BC}"/>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29" name="Group 28">
              <a:extLst>
                <a:ext uri="{FF2B5EF4-FFF2-40B4-BE49-F238E27FC236}">
                  <a16:creationId xmlns:a16="http://schemas.microsoft.com/office/drawing/2014/main" id="{ECE1AE42-4BCA-4D76-88A5-86B7D3358559}"/>
                </a:ext>
              </a:extLst>
            </p:cNvPr>
            <p:cNvGrpSpPr/>
            <p:nvPr/>
          </p:nvGrpSpPr>
          <p:grpSpPr>
            <a:xfrm>
              <a:off x="-26801" y="5780266"/>
              <a:ext cx="9251810" cy="938261"/>
              <a:chOff x="-26801" y="5780266"/>
              <a:chExt cx="9251810" cy="938261"/>
            </a:xfrm>
          </p:grpSpPr>
          <p:grpSp>
            <p:nvGrpSpPr>
              <p:cNvPr id="33" name="Group 32">
                <a:extLst>
                  <a:ext uri="{FF2B5EF4-FFF2-40B4-BE49-F238E27FC236}">
                    <a16:creationId xmlns:a16="http://schemas.microsoft.com/office/drawing/2014/main" id="{09B47AE8-7280-491B-BA6C-DAEEC62237FC}"/>
                  </a:ext>
                </a:extLst>
              </p:cNvPr>
              <p:cNvGrpSpPr/>
              <p:nvPr/>
            </p:nvGrpSpPr>
            <p:grpSpPr>
              <a:xfrm>
                <a:off x="-26801" y="5780266"/>
                <a:ext cx="9251810" cy="938261"/>
                <a:chOff x="-26801" y="5780266"/>
                <a:chExt cx="9251810" cy="938261"/>
              </a:xfrm>
            </p:grpSpPr>
            <p:sp>
              <p:nvSpPr>
                <p:cNvPr id="41" name="TextBox 4">
                  <a:extLst>
                    <a:ext uri="{FF2B5EF4-FFF2-40B4-BE49-F238E27FC236}">
                      <a16:creationId xmlns:a16="http://schemas.microsoft.com/office/drawing/2014/main" id="{6F5F1D0F-C29B-4360-B97C-74A64ECA9A75}"/>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42" name="Groupe 29">
                  <a:extLst>
                    <a:ext uri="{FF2B5EF4-FFF2-40B4-BE49-F238E27FC236}">
                      <a16:creationId xmlns:a16="http://schemas.microsoft.com/office/drawing/2014/main" id="{EC885190-507E-4EA2-9D58-046DDC62A739}"/>
                    </a:ext>
                  </a:extLst>
                </p:cNvPr>
                <p:cNvGrpSpPr/>
                <p:nvPr/>
              </p:nvGrpSpPr>
              <p:grpSpPr>
                <a:xfrm>
                  <a:off x="432617" y="5780266"/>
                  <a:ext cx="8792392" cy="938261"/>
                  <a:chOff x="393700" y="5856288"/>
                  <a:chExt cx="8792392" cy="938261"/>
                </a:xfrm>
              </p:grpSpPr>
              <p:sp>
                <p:nvSpPr>
                  <p:cNvPr id="44" name="Rectangle 46">
                    <a:extLst>
                      <a:ext uri="{FF2B5EF4-FFF2-40B4-BE49-F238E27FC236}">
                        <a16:creationId xmlns:a16="http://schemas.microsoft.com/office/drawing/2014/main" id="{4CFA163C-1E2B-4042-B097-3B698E01D76F}"/>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3">
                    <a:extLst>
                      <a:ext uri="{FF2B5EF4-FFF2-40B4-BE49-F238E27FC236}">
                        <a16:creationId xmlns:a16="http://schemas.microsoft.com/office/drawing/2014/main" id="{F06F550C-D6FD-4057-AAE8-E1DB74B2CB8C}"/>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12">
                    <a:extLst>
                      <a:ext uri="{FF2B5EF4-FFF2-40B4-BE49-F238E27FC236}">
                        <a16:creationId xmlns:a16="http://schemas.microsoft.com/office/drawing/2014/main" id="{2134F3DE-7262-44FB-89AE-89287741258A}"/>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15">
                    <a:extLst>
                      <a:ext uri="{FF2B5EF4-FFF2-40B4-BE49-F238E27FC236}">
                        <a16:creationId xmlns:a16="http://schemas.microsoft.com/office/drawing/2014/main" id="{02FD4468-B817-4747-83B4-7AD08AE61914}"/>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16">
                    <a:extLst>
                      <a:ext uri="{FF2B5EF4-FFF2-40B4-BE49-F238E27FC236}">
                        <a16:creationId xmlns:a16="http://schemas.microsoft.com/office/drawing/2014/main" id="{44AAC34C-AE23-4165-88E5-7E6F7FCA683D}"/>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19">
                    <a:extLst>
                      <a:ext uri="{FF2B5EF4-FFF2-40B4-BE49-F238E27FC236}">
                        <a16:creationId xmlns:a16="http://schemas.microsoft.com/office/drawing/2014/main" id="{50E39113-789C-4BFD-A97D-1E34939C9823}"/>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20">
                    <a:extLst>
                      <a:ext uri="{FF2B5EF4-FFF2-40B4-BE49-F238E27FC236}">
                        <a16:creationId xmlns:a16="http://schemas.microsoft.com/office/drawing/2014/main" id="{4EDE518E-A1A5-403E-8041-1509E6F63449}"/>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21">
                    <a:extLst>
                      <a:ext uri="{FF2B5EF4-FFF2-40B4-BE49-F238E27FC236}">
                        <a16:creationId xmlns:a16="http://schemas.microsoft.com/office/drawing/2014/main" id="{1D59C20B-40D1-4CF5-B921-7295A9889347}"/>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2" name="TextBox 24">
                    <a:extLst>
                      <a:ext uri="{FF2B5EF4-FFF2-40B4-BE49-F238E27FC236}">
                        <a16:creationId xmlns:a16="http://schemas.microsoft.com/office/drawing/2014/main" id="{4347EC94-5D18-4FCC-8FCA-D14FDC811CEC}"/>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53" name="TextBox 25">
                    <a:extLst>
                      <a:ext uri="{FF2B5EF4-FFF2-40B4-BE49-F238E27FC236}">
                        <a16:creationId xmlns:a16="http://schemas.microsoft.com/office/drawing/2014/main" id="{EB917858-D944-4190-9AE0-BF50695B2840}"/>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54" name="TextBox 26">
                    <a:extLst>
                      <a:ext uri="{FF2B5EF4-FFF2-40B4-BE49-F238E27FC236}">
                        <a16:creationId xmlns:a16="http://schemas.microsoft.com/office/drawing/2014/main" id="{95D91DF0-313A-48B3-AB2A-0DD55340BD62}"/>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55" name="TextBox 27">
                    <a:extLst>
                      <a:ext uri="{FF2B5EF4-FFF2-40B4-BE49-F238E27FC236}">
                        <a16:creationId xmlns:a16="http://schemas.microsoft.com/office/drawing/2014/main" id="{ECB5E799-22C7-4BB1-9C84-BFA80F40E8D1}"/>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56" name="TextBox 28">
                    <a:extLst>
                      <a:ext uri="{FF2B5EF4-FFF2-40B4-BE49-F238E27FC236}">
                        <a16:creationId xmlns:a16="http://schemas.microsoft.com/office/drawing/2014/main" id="{64D0373C-7C1F-426F-AB93-7478B82E550B}"/>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57" name="TextBox 30">
                    <a:extLst>
                      <a:ext uri="{FF2B5EF4-FFF2-40B4-BE49-F238E27FC236}">
                        <a16:creationId xmlns:a16="http://schemas.microsoft.com/office/drawing/2014/main" id="{06366DA2-ACBC-43A0-8CCB-F7939A889F6C}"/>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58" name="TextBox 32">
                    <a:extLst>
                      <a:ext uri="{FF2B5EF4-FFF2-40B4-BE49-F238E27FC236}">
                        <a16:creationId xmlns:a16="http://schemas.microsoft.com/office/drawing/2014/main" id="{47DD77C2-5B02-4934-B0DC-EB2CD1BC557E}"/>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34" name="TextBox 30">
                <a:extLst>
                  <a:ext uri="{FF2B5EF4-FFF2-40B4-BE49-F238E27FC236}">
                    <a16:creationId xmlns:a16="http://schemas.microsoft.com/office/drawing/2014/main" id="{F9882B46-D072-4865-85BC-15E7AD942696}"/>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35" name="Straight Arrow Connector 12">
                <a:extLst>
                  <a:ext uri="{FF2B5EF4-FFF2-40B4-BE49-F238E27FC236}">
                    <a16:creationId xmlns:a16="http://schemas.microsoft.com/office/drawing/2014/main" id="{DAD022C3-D160-4BC6-A16C-60E9D9C0AAA3}"/>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
                <a:extLst>
                  <a:ext uri="{FF2B5EF4-FFF2-40B4-BE49-F238E27FC236}">
                    <a16:creationId xmlns:a16="http://schemas.microsoft.com/office/drawing/2014/main" id="{69AA5D23-EAD0-43E1-A473-04EE16E25F61}"/>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7" name="TextBox 27">
                <a:extLst>
                  <a:ext uri="{FF2B5EF4-FFF2-40B4-BE49-F238E27FC236}">
                    <a16:creationId xmlns:a16="http://schemas.microsoft.com/office/drawing/2014/main" id="{E19BC985-6892-49CC-A08C-ED970FEDECA1}"/>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38" name="Straight Arrow Connector 3">
                <a:extLst>
                  <a:ext uri="{FF2B5EF4-FFF2-40B4-BE49-F238E27FC236}">
                    <a16:creationId xmlns:a16="http://schemas.microsoft.com/office/drawing/2014/main" id="{B8650B33-2805-4A11-961C-E9250AE8635F}"/>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9" name="TextBox 27">
                <a:extLst>
                  <a:ext uri="{FF2B5EF4-FFF2-40B4-BE49-F238E27FC236}">
                    <a16:creationId xmlns:a16="http://schemas.microsoft.com/office/drawing/2014/main" id="{5FC4BC4B-62AB-4682-AB7F-E284D9630EC2}"/>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FF0000"/>
                    </a:solidFill>
                    <a:latin typeface="Calibri"/>
                  </a:rPr>
                  <a:t>Lasagna</a:t>
                </a:r>
              </a:p>
            </p:txBody>
          </p:sp>
          <p:cxnSp>
            <p:nvCxnSpPr>
              <p:cNvPr id="40" name="Straight Arrow Connector 3">
                <a:extLst>
                  <a:ext uri="{FF2B5EF4-FFF2-40B4-BE49-F238E27FC236}">
                    <a16:creationId xmlns:a16="http://schemas.microsoft.com/office/drawing/2014/main" id="{372555B8-566C-4089-ABD9-3B94CE3959E7}"/>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0" name="TextBox 27">
              <a:extLst>
                <a:ext uri="{FF2B5EF4-FFF2-40B4-BE49-F238E27FC236}">
                  <a16:creationId xmlns:a16="http://schemas.microsoft.com/office/drawing/2014/main" id="{C41F0802-A59C-46B9-8F0D-2D70A99F57A2}"/>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000000"/>
                  </a:solidFill>
                  <a:latin typeface="Calibri"/>
                </a:rPr>
                <a:t>Core</a:t>
              </a:r>
            </a:p>
          </p:txBody>
        </p:sp>
        <p:cxnSp>
          <p:nvCxnSpPr>
            <p:cNvPr id="31" name="Straight Arrow Connector 12">
              <a:extLst>
                <a:ext uri="{FF2B5EF4-FFF2-40B4-BE49-F238E27FC236}">
                  <a16:creationId xmlns:a16="http://schemas.microsoft.com/office/drawing/2014/main" id="{6D59CE75-F41E-4B2D-99AE-5103CD78E96D}"/>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12">
              <a:extLst>
                <a:ext uri="{FF2B5EF4-FFF2-40B4-BE49-F238E27FC236}">
                  <a16:creationId xmlns:a16="http://schemas.microsoft.com/office/drawing/2014/main" id="{AB65EA1F-098E-4086-85D3-1510B70A54E3}"/>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E8EE3EE-D90F-4754-B858-E342266F3CF3}"/>
              </a:ext>
            </a:extLst>
          </p:cNvPr>
          <p:cNvSpPr/>
          <p:nvPr/>
        </p:nvSpPr>
        <p:spPr>
          <a:xfrm>
            <a:off x="701294" y="634201"/>
            <a:ext cx="8191185" cy="1077218"/>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T</a:t>
            </a:r>
            <a:r>
              <a:rPr lang="en-GB" sz="1600" dirty="0">
                <a:latin typeface="Calibri" panose="020F0502020204030204" pitchFamily="34" charset="0"/>
                <a:ea typeface="Calibri" panose="020F0502020204030204" pitchFamily="34" charset="0"/>
                <a:cs typeface="Calibri" panose="020F0502020204030204" pitchFamily="34" charset="0"/>
              </a:rPr>
              <a:t>he surviving contract between </a:t>
            </a:r>
            <a:r>
              <a:rPr lang="en-GB" sz="1600" dirty="0" err="1">
                <a:latin typeface="Calibri" panose="020F0502020204030204" pitchFamily="34" charset="0"/>
                <a:ea typeface="Calibri" panose="020F0502020204030204" pitchFamily="34" charset="0"/>
                <a:cs typeface="Calibri" panose="020F0502020204030204" pitchFamily="34" charset="0"/>
              </a:rPr>
              <a:t>Prieur</a:t>
            </a:r>
            <a:r>
              <a:rPr lang="en-GB" sz="1600" dirty="0">
                <a:latin typeface="Calibri" panose="020F0502020204030204" pitchFamily="34" charset="0"/>
                <a:ea typeface="Calibri" panose="020F0502020204030204" pitchFamily="34" charset="0"/>
                <a:cs typeface="Calibri" panose="020F0502020204030204" pitchFamily="34" charset="0"/>
              </a:rPr>
              <a:t> and Peron, however, mentions that </a:t>
            </a:r>
            <a:r>
              <a:rPr lang="en-US" sz="1600" dirty="0">
                <a:latin typeface="Calibri" panose="020F0502020204030204" pitchFamily="34" charset="0"/>
                <a:ea typeface="Calibri" panose="020F0502020204030204" pitchFamily="34" charset="0"/>
                <a:cs typeface="Calibri" panose="020F0502020204030204" pitchFamily="34" charset="0"/>
              </a:rPr>
              <a:t>the founder produce the wax model from a plaster piece mold that the sculptor had made of his original model</a:t>
            </a:r>
            <a:r>
              <a:rPr lang="en-GB" sz="1600" dirty="0">
                <a:latin typeface="Calibri" panose="020F0502020204030204" pitchFamily="34" charset="0"/>
                <a:ea typeface="Calibri" panose="020F0502020204030204" pitchFamily="34" charset="0"/>
                <a:cs typeface="Calibri" panose="020F0502020204030204" pitchFamily="34" charset="0"/>
              </a:rPr>
              <a:t>. All of the evidence now points to some version of the </a:t>
            </a:r>
            <a:r>
              <a:rPr lang="en-GB" sz="1600" dirty="0" err="1">
                <a:latin typeface="Calibri" panose="020F0502020204030204" pitchFamily="34" charset="0"/>
                <a:ea typeface="Calibri" panose="020F0502020204030204" pitchFamily="34" charset="0"/>
                <a:cs typeface="Calibri" panose="020F0502020204030204" pitchFamily="34" charset="0"/>
              </a:rPr>
              <a:t>lasagna</a:t>
            </a:r>
            <a:r>
              <a:rPr lang="en-GB" sz="1600" dirty="0">
                <a:latin typeface="Calibri" panose="020F0502020204030204" pitchFamily="34" charset="0"/>
                <a:ea typeface="Calibri" panose="020F0502020204030204" pitchFamily="34" charset="0"/>
                <a:cs typeface="Calibri" panose="020F0502020204030204" pitchFamily="34" charset="0"/>
              </a:rPr>
              <a:t> technique described by Benvenuto Cellini.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ZoneTexte 153"/>
          <p:cNvSpPr txBox="1"/>
          <p:nvPr/>
        </p:nvSpPr>
        <p:spPr>
          <a:xfrm>
            <a:off x="-180528" y="26382"/>
            <a:ext cx="4608512" cy="369332"/>
          </a:xfrm>
          <a:prstGeom prst="rect">
            <a:avLst/>
          </a:prstGeom>
          <a:noFill/>
        </p:spPr>
        <p:txBody>
          <a:bodyPr wrap="square" rtlCol="0">
            <a:spAutoFit/>
          </a:bodyPr>
          <a:lstStyle/>
          <a:p>
            <a:pPr algn="ctr"/>
            <a:r>
              <a:rPr lang="en-US" b="1" dirty="0"/>
              <a:t>A characteristic core composition?</a:t>
            </a:r>
            <a:endParaRPr lang="fr-FR" b="1" dirty="0">
              <a:latin typeface="Times New Roman" charset="0"/>
              <a:ea typeface="Times New Roman" charset="0"/>
              <a:cs typeface="Times New Roman" charset="0"/>
            </a:endParaRPr>
          </a:p>
        </p:txBody>
      </p:sp>
      <p:pic>
        <p:nvPicPr>
          <p:cNvPr id="4" name="Graphic 3">
            <a:extLst>
              <a:ext uri="{FF2B5EF4-FFF2-40B4-BE49-F238E27FC236}">
                <a16:creationId xmlns:a16="http://schemas.microsoft.com/office/drawing/2014/main" id="{20D6920C-A479-4594-B52B-4233DEAB42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7704" y="647884"/>
            <a:ext cx="5746710" cy="4167493"/>
          </a:xfrm>
          <a:prstGeom prst="rect">
            <a:avLst/>
          </a:prstGeom>
        </p:spPr>
      </p:pic>
      <p:sp>
        <p:nvSpPr>
          <p:cNvPr id="5" name="Tijdelijke aanduiding voor dianummer 4">
            <a:extLst>
              <a:ext uri="{FF2B5EF4-FFF2-40B4-BE49-F238E27FC236}">
                <a16:creationId xmlns:a16="http://schemas.microsoft.com/office/drawing/2014/main" id="{D5679BED-223A-4A3B-A6FE-CB4777C42933}"/>
              </a:ext>
            </a:extLst>
          </p:cNvPr>
          <p:cNvSpPr>
            <a:spLocks noGrp="1"/>
          </p:cNvSpPr>
          <p:nvPr>
            <p:ph type="sldNum" sz="quarter" idx="12"/>
          </p:nvPr>
        </p:nvSpPr>
        <p:spPr/>
        <p:txBody>
          <a:bodyPr/>
          <a:lstStyle/>
          <a:p>
            <a:fld id="{CF4668DC-857F-487D-BFFA-8C0CA5037977}" type="slidenum">
              <a:rPr lang="fr-BE" smtClean="0"/>
              <a:pPr/>
              <a:t>9</a:t>
            </a:fld>
            <a:endParaRPr lang="fr-BE"/>
          </a:p>
        </p:txBody>
      </p:sp>
      <p:sp>
        <p:nvSpPr>
          <p:cNvPr id="3" name="Rectangle 2"/>
          <p:cNvSpPr/>
          <p:nvPr/>
        </p:nvSpPr>
        <p:spPr>
          <a:xfrm>
            <a:off x="184463" y="4937336"/>
            <a:ext cx="8856984" cy="954107"/>
          </a:xfrm>
          <a:prstGeom prst="rect">
            <a:avLst/>
          </a:prstGeom>
        </p:spPr>
        <p:txBody>
          <a:bodyPr wrap="square">
            <a:spAutoFit/>
          </a:bodyPr>
          <a:lstStyle/>
          <a:p>
            <a:r>
              <a:rPr lang="en-US" sz="1400" dirty="0"/>
              <a:t>Some core could be sampled from underneath of each statue. A new methodology based on the precise measurement of the size of the quarts inclusions in the clay core of bronze statues has allowed to show that the cores of the 3 allegories were not only the same, but very specific with respect to 16</a:t>
            </a:r>
            <a:r>
              <a:rPr lang="en-US" sz="1400" baseline="30000" dirty="0"/>
              <a:t>th</a:t>
            </a:r>
            <a:r>
              <a:rPr lang="en-US" sz="1400" dirty="0"/>
              <a:t> and 17</a:t>
            </a:r>
            <a:r>
              <a:rPr lang="en-US" sz="1400" baseline="30000" dirty="0"/>
              <a:t>th</a:t>
            </a:r>
            <a:r>
              <a:rPr lang="en-US" sz="1400" dirty="0"/>
              <a:t>-century Parisian bronzes analyzed to date.</a:t>
            </a:r>
            <a:endParaRPr lang="fr-FR" sz="1400" dirty="0">
              <a:latin typeface="Times New Roman" panose="02020603050405020304" pitchFamily="18" charset="0"/>
              <a:cs typeface="Times New Roman" panose="02020603050405020304" pitchFamily="18" charset="0"/>
            </a:endParaRPr>
          </a:p>
        </p:txBody>
      </p:sp>
      <p:sp>
        <p:nvSpPr>
          <p:cNvPr id="25" name="ZoneTexte 24"/>
          <p:cNvSpPr txBox="1"/>
          <p:nvPr/>
        </p:nvSpPr>
        <p:spPr>
          <a:xfrm>
            <a:off x="7807698" y="2475946"/>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679</a:t>
            </a:r>
          </a:p>
          <a:p>
            <a:endParaRPr lang="fr-FR" sz="1400" b="1" dirty="0">
              <a:cs typeface="Times New Roman" panose="02020603050405020304" pitchFamily="18" charset="0"/>
            </a:endParaRPr>
          </a:p>
        </p:txBody>
      </p:sp>
      <p:pic>
        <p:nvPicPr>
          <p:cNvPr id="27" name="Image 3" descr="E:\DCIM\100D3000\DSC_0376.JPG">
            <a:extLst>
              <a:ext uri="{FF2B5EF4-FFF2-40B4-BE49-F238E27FC236}">
                <a16:creationId xmlns:a16="http://schemas.microsoft.com/office/drawing/2014/main" id="{DA9B5BA5-45DA-4835-AA1E-3740183DC757}"/>
              </a:ext>
            </a:extLst>
          </p:cNvPr>
          <p:cNvPicPr/>
          <p:nvPr/>
        </p:nvPicPr>
        <p:blipFill>
          <a:blip r:embed="rId5" cstate="screen">
            <a:lum bright="20000"/>
          </a:blip>
          <a:srcRect l="15197" t="7268" r="13883"/>
          <a:stretch>
            <a:fillRect/>
          </a:stretch>
        </p:blipFill>
        <p:spPr bwMode="auto">
          <a:xfrm>
            <a:off x="287016" y="539109"/>
            <a:ext cx="1250799" cy="1139889"/>
          </a:xfrm>
          <a:prstGeom prst="rect">
            <a:avLst/>
          </a:prstGeom>
          <a:noFill/>
          <a:ln w="9525">
            <a:noFill/>
            <a:miter lim="800000"/>
            <a:headEnd/>
            <a:tailEnd/>
          </a:ln>
        </p:spPr>
      </p:pic>
      <p:sp>
        <p:nvSpPr>
          <p:cNvPr id="28" name="ZoneTexte 24">
            <a:extLst>
              <a:ext uri="{FF2B5EF4-FFF2-40B4-BE49-F238E27FC236}">
                <a16:creationId xmlns:a16="http://schemas.microsoft.com/office/drawing/2014/main" id="{01310D76-7E39-46C8-A57B-9BCF22D0F1A7}"/>
              </a:ext>
            </a:extLst>
          </p:cNvPr>
          <p:cNvSpPr txBox="1"/>
          <p:nvPr/>
        </p:nvSpPr>
        <p:spPr>
          <a:xfrm>
            <a:off x="461415" y="1906994"/>
            <a:ext cx="902000" cy="584775"/>
          </a:xfrm>
          <a:prstGeom prst="rect">
            <a:avLst/>
          </a:prstGeom>
          <a:noFill/>
        </p:spPr>
        <p:txBody>
          <a:bodyPr wrap="square" rtlCol="0">
            <a:spAutoFit/>
          </a:bodyPr>
          <a:lstStyle/>
          <a:p>
            <a:r>
              <a:rPr lang="fr-FR" b="1" dirty="0" err="1">
                <a:solidFill>
                  <a:srgbClr val="00B050"/>
                </a:solidFill>
                <a:latin typeface="Times New Roman" charset="0"/>
                <a:ea typeface="Times New Roman" charset="0"/>
                <a:cs typeface="Times New Roman" charset="0"/>
              </a:rPr>
              <a:t>Fig</a:t>
            </a:r>
            <a:r>
              <a:rPr lang="fr-FR" b="1" dirty="0">
                <a:solidFill>
                  <a:srgbClr val="00B050"/>
                </a:solidFill>
                <a:latin typeface="Times New Roman" charset="0"/>
                <a:ea typeface="Times New Roman" charset="0"/>
                <a:cs typeface="Times New Roman" charset="0"/>
              </a:rPr>
              <a:t> 241</a:t>
            </a:r>
          </a:p>
          <a:p>
            <a:endParaRPr lang="fr-FR" sz="1400" b="1" dirty="0">
              <a:cs typeface="Times New Roman" panose="02020603050405020304" pitchFamily="18" charset="0"/>
            </a:endParaRPr>
          </a:p>
        </p:txBody>
      </p:sp>
      <p:grpSp>
        <p:nvGrpSpPr>
          <p:cNvPr id="29" name="Group 28">
            <a:extLst>
              <a:ext uri="{FF2B5EF4-FFF2-40B4-BE49-F238E27FC236}">
                <a16:creationId xmlns:a16="http://schemas.microsoft.com/office/drawing/2014/main" id="{1E5EC365-242D-4159-9C94-32A7059EAEAD}"/>
              </a:ext>
            </a:extLst>
          </p:cNvPr>
          <p:cNvGrpSpPr/>
          <p:nvPr/>
        </p:nvGrpSpPr>
        <p:grpSpPr>
          <a:xfrm>
            <a:off x="-26801" y="5780266"/>
            <a:ext cx="9251810" cy="938261"/>
            <a:chOff x="-26801" y="5780266"/>
            <a:chExt cx="9251810" cy="938261"/>
          </a:xfrm>
        </p:grpSpPr>
        <p:sp>
          <p:nvSpPr>
            <p:cNvPr id="30" name="TextBox 30">
              <a:extLst>
                <a:ext uri="{FF2B5EF4-FFF2-40B4-BE49-F238E27FC236}">
                  <a16:creationId xmlns:a16="http://schemas.microsoft.com/office/drawing/2014/main" id="{3FFEA919-0D48-4A33-B9A1-CF518C4EDFD6}"/>
                </a:ext>
              </a:extLst>
            </p:cNvPr>
            <p:cNvSpPr txBox="1"/>
            <p:nvPr/>
          </p:nvSpPr>
          <p:spPr>
            <a:xfrm>
              <a:off x="7636423" y="5889624"/>
              <a:ext cx="977097" cy="410566"/>
            </a:xfrm>
            <a:prstGeom prst="rect">
              <a:avLst/>
            </a:prstGeom>
          </p:spPr>
          <p:txBody>
            <a:bodyPr wrap="square" rtlCol="0">
              <a:spAutoFit/>
            </a:bodyPr>
            <a:lstStyle/>
            <a:p>
              <a:pPr algn="ctr"/>
              <a:r>
                <a:rPr lang="en-US" sz="1000" dirty="0">
                  <a:latin typeface="Calibri"/>
                </a:rPr>
                <a:t>Further questions</a:t>
              </a:r>
            </a:p>
          </p:txBody>
        </p:sp>
        <p:grpSp>
          <p:nvGrpSpPr>
            <p:cNvPr id="31" name="Group 30">
              <a:extLst>
                <a:ext uri="{FF2B5EF4-FFF2-40B4-BE49-F238E27FC236}">
                  <a16:creationId xmlns:a16="http://schemas.microsoft.com/office/drawing/2014/main" id="{537F515D-9657-489D-A390-7B1173D1B02E}"/>
                </a:ext>
              </a:extLst>
            </p:cNvPr>
            <p:cNvGrpSpPr/>
            <p:nvPr/>
          </p:nvGrpSpPr>
          <p:grpSpPr>
            <a:xfrm>
              <a:off x="-26801" y="5780266"/>
              <a:ext cx="9251810" cy="938261"/>
              <a:chOff x="-26801" y="5780266"/>
              <a:chExt cx="9251810" cy="938261"/>
            </a:xfrm>
          </p:grpSpPr>
          <p:grpSp>
            <p:nvGrpSpPr>
              <p:cNvPr id="35" name="Group 34">
                <a:extLst>
                  <a:ext uri="{FF2B5EF4-FFF2-40B4-BE49-F238E27FC236}">
                    <a16:creationId xmlns:a16="http://schemas.microsoft.com/office/drawing/2014/main" id="{0B23EBC2-0CEC-48A9-8D69-0B796DFF486C}"/>
                  </a:ext>
                </a:extLst>
              </p:cNvPr>
              <p:cNvGrpSpPr/>
              <p:nvPr/>
            </p:nvGrpSpPr>
            <p:grpSpPr>
              <a:xfrm>
                <a:off x="-26801" y="5780266"/>
                <a:ext cx="9251810" cy="938261"/>
                <a:chOff x="-26801" y="5780266"/>
                <a:chExt cx="9251810" cy="938261"/>
              </a:xfrm>
            </p:grpSpPr>
            <p:sp>
              <p:nvSpPr>
                <p:cNvPr id="43" name="TextBox 4">
                  <a:extLst>
                    <a:ext uri="{FF2B5EF4-FFF2-40B4-BE49-F238E27FC236}">
                      <a16:creationId xmlns:a16="http://schemas.microsoft.com/office/drawing/2014/main" id="{C729AD34-28E9-4E36-A20A-7B071CB1FDF7}"/>
                    </a:ext>
                  </a:extLst>
                </p:cNvPr>
                <p:cNvSpPr txBox="1"/>
                <p:nvPr/>
              </p:nvSpPr>
              <p:spPr>
                <a:xfrm>
                  <a:off x="-26801" y="5963083"/>
                  <a:ext cx="920579" cy="400110"/>
                </a:xfrm>
                <a:prstGeom prst="rect">
                  <a:avLst/>
                </a:prstGeom>
              </p:spPr>
              <p:txBody>
                <a:bodyPr rtlCol="0">
                  <a:spAutoFit/>
                </a:bodyPr>
                <a:lstStyle/>
                <a:p>
                  <a:pPr algn="ctr"/>
                  <a:r>
                    <a:rPr lang="en-US" sz="1000" dirty="0"/>
                    <a:t>Intro and context</a:t>
                  </a:r>
                  <a:endParaRPr lang="en-US" sz="1000" dirty="0">
                    <a:latin typeface="Calibri"/>
                  </a:endParaRPr>
                </a:p>
              </p:txBody>
            </p:sp>
            <p:grpSp>
              <p:nvGrpSpPr>
                <p:cNvPr id="44" name="Groupe 29">
                  <a:extLst>
                    <a:ext uri="{FF2B5EF4-FFF2-40B4-BE49-F238E27FC236}">
                      <a16:creationId xmlns:a16="http://schemas.microsoft.com/office/drawing/2014/main" id="{E21474C2-511E-4F14-86A2-BC3C5A30A5AA}"/>
                    </a:ext>
                  </a:extLst>
                </p:cNvPr>
                <p:cNvGrpSpPr/>
                <p:nvPr/>
              </p:nvGrpSpPr>
              <p:grpSpPr>
                <a:xfrm>
                  <a:off x="432617" y="5780266"/>
                  <a:ext cx="8792392" cy="938261"/>
                  <a:chOff x="393700" y="5856288"/>
                  <a:chExt cx="8792392" cy="938261"/>
                </a:xfrm>
              </p:grpSpPr>
              <p:sp>
                <p:nvSpPr>
                  <p:cNvPr id="45" name="Rectangle 46">
                    <a:extLst>
                      <a:ext uri="{FF2B5EF4-FFF2-40B4-BE49-F238E27FC236}">
                        <a16:creationId xmlns:a16="http://schemas.microsoft.com/office/drawing/2014/main" id="{82BC5CEB-FA55-40BA-8324-2B5415661997}"/>
                      </a:ext>
                    </a:extLst>
                  </p:cNvPr>
                  <p:cNvSpPr/>
                  <p:nvPr/>
                </p:nvSpPr>
                <p:spPr>
                  <a:xfrm>
                    <a:off x="393700" y="6562725"/>
                    <a:ext cx="8360676" cy="9525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3">
                    <a:extLst>
                      <a:ext uri="{FF2B5EF4-FFF2-40B4-BE49-F238E27FC236}">
                        <a16:creationId xmlns:a16="http://schemas.microsoft.com/office/drawing/2014/main" id="{CA653DB7-8B57-4530-A740-F96A57E1DBE0}"/>
                      </a:ext>
                    </a:extLst>
                  </p:cNvPr>
                  <p:cNvCxnSpPr/>
                  <p:nvPr/>
                </p:nvCxnSpPr>
                <p:spPr>
                  <a:xfrm>
                    <a:off x="2979209"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12">
                    <a:extLst>
                      <a:ext uri="{FF2B5EF4-FFF2-40B4-BE49-F238E27FC236}">
                        <a16:creationId xmlns:a16="http://schemas.microsoft.com/office/drawing/2014/main" id="{C757A3AB-D80F-47FA-8302-C9C428E4EC3C}"/>
                      </a:ext>
                    </a:extLst>
                  </p:cNvPr>
                  <p:cNvCxnSpPr>
                    <a:cxnSpLocks/>
                  </p:cNvCxnSpPr>
                  <p:nvPr/>
                </p:nvCxnSpPr>
                <p:spPr>
                  <a:xfrm>
                    <a:off x="2310574" y="6409037"/>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15">
                    <a:extLst>
                      <a:ext uri="{FF2B5EF4-FFF2-40B4-BE49-F238E27FC236}">
                        <a16:creationId xmlns:a16="http://schemas.microsoft.com/office/drawing/2014/main" id="{3A0B04F7-10A5-40A4-8FFA-14C05D6AB18E}"/>
                      </a:ext>
                    </a:extLst>
                  </p:cNvPr>
                  <p:cNvCxnSpPr/>
                  <p:nvPr/>
                </p:nvCxnSpPr>
                <p:spPr>
                  <a:xfrm>
                    <a:off x="1711236" y="6419330"/>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16">
                    <a:extLst>
                      <a:ext uri="{FF2B5EF4-FFF2-40B4-BE49-F238E27FC236}">
                        <a16:creationId xmlns:a16="http://schemas.microsoft.com/office/drawing/2014/main" id="{E6C3E257-4BD6-4ECA-BB15-BE6354D5B053}"/>
                      </a:ext>
                    </a:extLst>
                  </p:cNvPr>
                  <p:cNvCxnSpPr/>
                  <p:nvPr/>
                </p:nvCxnSpPr>
                <p:spPr>
                  <a:xfrm>
                    <a:off x="428596" y="6436203"/>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19">
                    <a:extLst>
                      <a:ext uri="{FF2B5EF4-FFF2-40B4-BE49-F238E27FC236}">
                        <a16:creationId xmlns:a16="http://schemas.microsoft.com/office/drawing/2014/main" id="{A72AE99D-602B-4B21-B6A2-B9BEA6201A89}"/>
                      </a:ext>
                    </a:extLst>
                  </p:cNvPr>
                  <p:cNvCxnSpPr/>
                  <p:nvPr/>
                </p:nvCxnSpPr>
                <p:spPr>
                  <a:xfrm>
                    <a:off x="5632088" y="6401199"/>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20">
                    <a:extLst>
                      <a:ext uri="{FF2B5EF4-FFF2-40B4-BE49-F238E27FC236}">
                        <a16:creationId xmlns:a16="http://schemas.microsoft.com/office/drawing/2014/main" id="{A8B9D9C8-2311-487E-B3A5-35EA295B78CE}"/>
                      </a:ext>
                    </a:extLst>
                  </p:cNvPr>
                  <p:cNvCxnSpPr/>
                  <p:nvPr/>
                </p:nvCxnSpPr>
                <p:spPr>
                  <a:xfrm>
                    <a:off x="8736041"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21">
                    <a:extLst>
                      <a:ext uri="{FF2B5EF4-FFF2-40B4-BE49-F238E27FC236}">
                        <a16:creationId xmlns:a16="http://schemas.microsoft.com/office/drawing/2014/main" id="{34FFBFF4-B350-4480-A0D0-1B8BFB04D529}"/>
                      </a:ext>
                    </a:extLst>
                  </p:cNvPr>
                  <p:cNvCxnSpPr/>
                  <p:nvPr/>
                </p:nvCxnSpPr>
                <p:spPr>
                  <a:xfrm>
                    <a:off x="6370600" y="6436201"/>
                    <a:ext cx="3090" cy="358346"/>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3" name="TextBox 24">
                    <a:extLst>
                      <a:ext uri="{FF2B5EF4-FFF2-40B4-BE49-F238E27FC236}">
                        <a16:creationId xmlns:a16="http://schemas.microsoft.com/office/drawing/2014/main" id="{FDC6CB31-56C6-4635-ADD7-AB6A446C5B2B}"/>
                      </a:ext>
                    </a:extLst>
                  </p:cNvPr>
                  <p:cNvSpPr txBox="1"/>
                  <p:nvPr/>
                </p:nvSpPr>
                <p:spPr>
                  <a:xfrm>
                    <a:off x="1248748" y="6009777"/>
                    <a:ext cx="920579" cy="400110"/>
                  </a:xfrm>
                  <a:prstGeom prst="rect">
                    <a:avLst/>
                  </a:prstGeom>
                </p:spPr>
                <p:txBody>
                  <a:bodyPr rtlCol="0">
                    <a:spAutoFit/>
                  </a:bodyPr>
                  <a:lstStyle/>
                  <a:p>
                    <a:pPr algn="ctr"/>
                    <a:r>
                      <a:rPr lang="en-GB" sz="1000" dirty="0"/>
                      <a:t>Visual evidence </a:t>
                    </a:r>
                    <a:endParaRPr lang="en-US" sz="1000" dirty="0"/>
                  </a:p>
                </p:txBody>
              </p:sp>
              <p:sp>
                <p:nvSpPr>
                  <p:cNvPr id="54" name="TextBox 25">
                    <a:extLst>
                      <a:ext uri="{FF2B5EF4-FFF2-40B4-BE49-F238E27FC236}">
                        <a16:creationId xmlns:a16="http://schemas.microsoft.com/office/drawing/2014/main" id="{A225A2D9-A000-482F-B524-E8009CCDBBE8}"/>
                      </a:ext>
                    </a:extLst>
                  </p:cNvPr>
                  <p:cNvSpPr txBox="1"/>
                  <p:nvPr/>
                </p:nvSpPr>
                <p:spPr>
                  <a:xfrm>
                    <a:off x="5287271" y="6068701"/>
                    <a:ext cx="643953" cy="246221"/>
                  </a:xfrm>
                  <a:prstGeom prst="rect">
                    <a:avLst/>
                  </a:prstGeom>
                </p:spPr>
                <p:txBody>
                  <a:bodyPr wrap="square" rtlCol="0">
                    <a:spAutoFit/>
                  </a:bodyPr>
                  <a:lstStyle/>
                  <a:p>
                    <a:pPr algn="ctr"/>
                    <a:r>
                      <a:rPr lang="en-US" sz="1000" dirty="0"/>
                      <a:t>Alloys</a:t>
                    </a:r>
                  </a:p>
                </p:txBody>
              </p:sp>
              <p:sp>
                <p:nvSpPr>
                  <p:cNvPr id="55" name="TextBox 26">
                    <a:extLst>
                      <a:ext uri="{FF2B5EF4-FFF2-40B4-BE49-F238E27FC236}">
                        <a16:creationId xmlns:a16="http://schemas.microsoft.com/office/drawing/2014/main" id="{19DDB8C1-EA3F-48A3-80D2-19070769B868}"/>
                      </a:ext>
                    </a:extLst>
                  </p:cNvPr>
                  <p:cNvSpPr txBox="1"/>
                  <p:nvPr/>
                </p:nvSpPr>
                <p:spPr>
                  <a:xfrm>
                    <a:off x="1723808" y="6123832"/>
                    <a:ext cx="1198777" cy="246221"/>
                  </a:xfrm>
                  <a:prstGeom prst="rect">
                    <a:avLst/>
                  </a:prstGeom>
                </p:spPr>
                <p:txBody>
                  <a:bodyPr rtlCol="0">
                    <a:spAutoFit/>
                  </a:bodyPr>
                  <a:lstStyle/>
                  <a:p>
                    <a:pPr algn="ctr"/>
                    <a:r>
                      <a:rPr lang="en-US" sz="1000" dirty="0"/>
                      <a:t>Chaplets</a:t>
                    </a:r>
                  </a:p>
                </p:txBody>
              </p:sp>
              <p:sp>
                <p:nvSpPr>
                  <p:cNvPr id="56" name="TextBox 27">
                    <a:extLst>
                      <a:ext uri="{FF2B5EF4-FFF2-40B4-BE49-F238E27FC236}">
                        <a16:creationId xmlns:a16="http://schemas.microsoft.com/office/drawing/2014/main" id="{FA1B656A-095D-41C0-BB1D-32F6433502B7}"/>
                      </a:ext>
                    </a:extLst>
                  </p:cNvPr>
                  <p:cNvSpPr txBox="1"/>
                  <p:nvPr/>
                </p:nvSpPr>
                <p:spPr>
                  <a:xfrm>
                    <a:off x="3008868" y="6083017"/>
                    <a:ext cx="1246134" cy="246221"/>
                  </a:xfrm>
                  <a:prstGeom prst="rect">
                    <a:avLst/>
                  </a:prstGeom>
                </p:spPr>
                <p:txBody>
                  <a:bodyPr wrap="square" rtlCol="0">
                    <a:spAutoFit/>
                  </a:bodyPr>
                  <a:lstStyle/>
                  <a:p>
                    <a:pPr algn="ctr"/>
                    <a:r>
                      <a:rPr lang="en-US" sz="1000" dirty="0">
                        <a:solidFill>
                          <a:srgbClr val="000000"/>
                        </a:solidFill>
                        <a:latin typeface="Calibri"/>
                      </a:rPr>
                      <a:t>Armature</a:t>
                    </a:r>
                  </a:p>
                </p:txBody>
              </p:sp>
              <p:sp>
                <p:nvSpPr>
                  <p:cNvPr id="57" name="TextBox 28">
                    <a:extLst>
                      <a:ext uri="{FF2B5EF4-FFF2-40B4-BE49-F238E27FC236}">
                        <a16:creationId xmlns:a16="http://schemas.microsoft.com/office/drawing/2014/main" id="{207C63E5-653D-4857-B8F7-2FE36483D885}"/>
                      </a:ext>
                    </a:extLst>
                  </p:cNvPr>
                  <p:cNvSpPr txBox="1"/>
                  <p:nvPr/>
                </p:nvSpPr>
                <p:spPr>
                  <a:xfrm>
                    <a:off x="5854570" y="6029673"/>
                    <a:ext cx="1097940" cy="400110"/>
                  </a:xfrm>
                  <a:prstGeom prst="rect">
                    <a:avLst/>
                  </a:prstGeom>
                </p:spPr>
                <p:txBody>
                  <a:bodyPr wrap="square" rtlCol="0">
                    <a:spAutoFit/>
                  </a:bodyPr>
                  <a:lstStyle/>
                  <a:p>
                    <a:pPr algn="ctr"/>
                    <a:r>
                      <a:rPr lang="en-US" sz="1000">
                        <a:solidFill>
                          <a:srgbClr val="000000"/>
                        </a:solidFill>
                        <a:latin typeface="Calibri"/>
                      </a:rPr>
                      <a:t>Summary of findings... </a:t>
                    </a:r>
                  </a:p>
                </p:txBody>
              </p:sp>
              <p:sp>
                <p:nvSpPr>
                  <p:cNvPr id="77" name="TextBox 30">
                    <a:extLst>
                      <a:ext uri="{FF2B5EF4-FFF2-40B4-BE49-F238E27FC236}">
                        <a16:creationId xmlns:a16="http://schemas.microsoft.com/office/drawing/2014/main" id="{37E9817A-59E0-4589-A5C3-E56EE7911085}"/>
                      </a:ext>
                    </a:extLst>
                  </p:cNvPr>
                  <p:cNvSpPr txBox="1"/>
                  <p:nvPr/>
                </p:nvSpPr>
                <p:spPr>
                  <a:xfrm>
                    <a:off x="6694111" y="5856288"/>
                    <a:ext cx="1091760" cy="553998"/>
                  </a:xfrm>
                  <a:prstGeom prst="rect">
                    <a:avLst/>
                  </a:prstGeom>
                </p:spPr>
                <p:txBody>
                  <a:bodyPr wrap="square" rtlCol="0">
                    <a:spAutoFit/>
                  </a:bodyPr>
                  <a:lstStyle/>
                  <a:p>
                    <a:pPr algn="ctr"/>
                    <a:r>
                      <a:rPr lang="en-US" sz="1000" dirty="0">
                        <a:latin typeface="Calibri"/>
                      </a:rPr>
                      <a:t>Synopsis of  technical parameters</a:t>
                    </a:r>
                  </a:p>
                </p:txBody>
              </p:sp>
              <p:sp>
                <p:nvSpPr>
                  <p:cNvPr id="78" name="TextBox 32">
                    <a:extLst>
                      <a:ext uri="{FF2B5EF4-FFF2-40B4-BE49-F238E27FC236}">
                        <a16:creationId xmlns:a16="http://schemas.microsoft.com/office/drawing/2014/main" id="{57234134-E31A-4CD8-9309-277FFC2B0C7A}"/>
                      </a:ext>
                    </a:extLst>
                  </p:cNvPr>
                  <p:cNvSpPr txBox="1"/>
                  <p:nvPr/>
                </p:nvSpPr>
                <p:spPr>
                  <a:xfrm>
                    <a:off x="8265513" y="5977882"/>
                    <a:ext cx="920579" cy="400110"/>
                  </a:xfrm>
                  <a:prstGeom prst="rect">
                    <a:avLst/>
                  </a:prstGeom>
                </p:spPr>
                <p:txBody>
                  <a:bodyPr rtlCol="0">
                    <a:spAutoFit/>
                  </a:bodyPr>
                  <a:lstStyle/>
                  <a:p>
                    <a:pPr algn="ctr"/>
                    <a:r>
                      <a:rPr lang="en-US" sz="1000" dirty="0"/>
                      <a:t>Further Resources</a:t>
                    </a:r>
                  </a:p>
                </p:txBody>
              </p:sp>
            </p:grpSp>
          </p:grpSp>
          <p:sp>
            <p:nvSpPr>
              <p:cNvPr id="36" name="TextBox 30">
                <a:extLst>
                  <a:ext uri="{FF2B5EF4-FFF2-40B4-BE49-F238E27FC236}">
                    <a16:creationId xmlns:a16="http://schemas.microsoft.com/office/drawing/2014/main" id="{6B6B4E1E-8421-4783-9129-1BF6271F4D17}"/>
                  </a:ext>
                </a:extLst>
              </p:cNvPr>
              <p:cNvSpPr txBox="1"/>
              <p:nvPr/>
            </p:nvSpPr>
            <p:spPr>
              <a:xfrm>
                <a:off x="627087" y="5881682"/>
                <a:ext cx="861268" cy="410566"/>
              </a:xfrm>
              <a:prstGeom prst="rect">
                <a:avLst/>
              </a:prstGeom>
            </p:spPr>
            <p:txBody>
              <a:bodyPr wrap="square" rtlCol="0">
                <a:spAutoFit/>
              </a:bodyPr>
              <a:lstStyle/>
              <a:p>
                <a:pPr algn="ctr"/>
                <a:r>
                  <a:rPr lang="en-US" sz="1000" dirty="0">
                    <a:latin typeface="Calibri"/>
                  </a:rPr>
                  <a:t>Main questions</a:t>
                </a:r>
              </a:p>
            </p:txBody>
          </p:sp>
          <p:cxnSp>
            <p:nvCxnSpPr>
              <p:cNvPr id="37" name="Straight Arrow Connector 12">
                <a:extLst>
                  <a:ext uri="{FF2B5EF4-FFF2-40B4-BE49-F238E27FC236}">
                    <a16:creationId xmlns:a16="http://schemas.microsoft.com/office/drawing/2014/main" id="{3914C055-295A-48BD-8E18-33B2C09A7951}"/>
                  </a:ext>
                </a:extLst>
              </p:cNvPr>
              <p:cNvCxnSpPr>
                <a:cxnSpLocks/>
              </p:cNvCxnSpPr>
              <p:nvPr/>
            </p:nvCxnSpPr>
            <p:spPr>
              <a:xfrm>
                <a:off x="1046508" y="6333015"/>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
                <a:extLst>
                  <a:ext uri="{FF2B5EF4-FFF2-40B4-BE49-F238E27FC236}">
                    <a16:creationId xmlns:a16="http://schemas.microsoft.com/office/drawing/2014/main" id="{3AB7A5FF-CA3B-490A-8746-A464A6C8CD78}"/>
                  </a:ext>
                </a:extLst>
              </p:cNvPr>
              <p:cNvCxnSpPr>
                <a:cxnSpLocks/>
              </p:cNvCxnSpPr>
              <p:nvPr/>
            </p:nvCxnSpPr>
            <p:spPr>
              <a:xfrm>
                <a:off x="3718304"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9" name="TextBox 27">
                <a:extLst>
                  <a:ext uri="{FF2B5EF4-FFF2-40B4-BE49-F238E27FC236}">
                    <a16:creationId xmlns:a16="http://schemas.microsoft.com/office/drawing/2014/main" id="{D0D03421-0990-469B-B1E7-7F80A0A0B5A0}"/>
                  </a:ext>
                </a:extLst>
              </p:cNvPr>
              <p:cNvSpPr txBox="1"/>
              <p:nvPr/>
            </p:nvSpPr>
            <p:spPr>
              <a:xfrm>
                <a:off x="2347946" y="6017356"/>
                <a:ext cx="1278698" cy="252655"/>
              </a:xfrm>
              <a:prstGeom prst="rect">
                <a:avLst/>
              </a:prstGeom>
            </p:spPr>
            <p:txBody>
              <a:bodyPr wrap="square" rtlCol="0">
                <a:spAutoFit/>
              </a:bodyPr>
              <a:lstStyle/>
              <a:p>
                <a:pPr algn="ctr"/>
                <a:r>
                  <a:rPr lang="en-US" sz="1000" dirty="0">
                    <a:solidFill>
                      <a:srgbClr val="000000"/>
                    </a:solidFill>
                    <a:latin typeface="Calibri"/>
                  </a:rPr>
                  <a:t>Direct cast?</a:t>
                </a:r>
              </a:p>
            </p:txBody>
          </p:sp>
          <p:cxnSp>
            <p:nvCxnSpPr>
              <p:cNvPr id="40" name="Straight Arrow Connector 3">
                <a:extLst>
                  <a:ext uri="{FF2B5EF4-FFF2-40B4-BE49-F238E27FC236}">
                    <a16:creationId xmlns:a16="http://schemas.microsoft.com/office/drawing/2014/main" id="{DD564F60-6703-40AE-BDCE-0C36016E979E}"/>
                  </a:ext>
                </a:extLst>
              </p:cNvPr>
              <p:cNvCxnSpPr>
                <a:cxnSpLocks/>
              </p:cNvCxnSpPr>
              <p:nvPr/>
            </p:nvCxnSpPr>
            <p:spPr>
              <a:xfrm>
                <a:off x="4387072" y="6314150"/>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1" name="TextBox 27">
                <a:extLst>
                  <a:ext uri="{FF2B5EF4-FFF2-40B4-BE49-F238E27FC236}">
                    <a16:creationId xmlns:a16="http://schemas.microsoft.com/office/drawing/2014/main" id="{E1F33E7A-EB8D-4680-8993-425550D14637}"/>
                  </a:ext>
                </a:extLst>
              </p:cNvPr>
              <p:cNvSpPr txBox="1"/>
              <p:nvPr/>
            </p:nvSpPr>
            <p:spPr>
              <a:xfrm>
                <a:off x="3758251" y="6001671"/>
                <a:ext cx="1278698" cy="252655"/>
              </a:xfrm>
              <a:prstGeom prst="rect">
                <a:avLst/>
              </a:prstGeom>
            </p:spPr>
            <p:txBody>
              <a:bodyPr wrap="square" rtlCol="0">
                <a:spAutoFit/>
              </a:bodyPr>
              <a:lstStyle/>
              <a:p>
                <a:pPr algn="ctr"/>
                <a:r>
                  <a:rPr lang="en-US" sz="1000" dirty="0">
                    <a:solidFill>
                      <a:srgbClr val="000000"/>
                    </a:solidFill>
                    <a:latin typeface="Calibri"/>
                  </a:rPr>
                  <a:t>Lasagna</a:t>
                </a:r>
              </a:p>
            </p:txBody>
          </p:sp>
          <p:cxnSp>
            <p:nvCxnSpPr>
              <p:cNvPr id="42" name="Straight Arrow Connector 3">
                <a:extLst>
                  <a:ext uri="{FF2B5EF4-FFF2-40B4-BE49-F238E27FC236}">
                    <a16:creationId xmlns:a16="http://schemas.microsoft.com/office/drawing/2014/main" id="{03CABA54-C0C5-49B0-A0A0-0D5B78CA1B13}"/>
                  </a:ext>
                </a:extLst>
              </p:cNvPr>
              <p:cNvCxnSpPr>
                <a:cxnSpLocks/>
              </p:cNvCxnSpPr>
              <p:nvPr/>
            </p:nvCxnSpPr>
            <p:spPr>
              <a:xfrm>
                <a:off x="4946676" y="6281326"/>
                <a:ext cx="3171" cy="36774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32" name="TextBox 27">
              <a:extLst>
                <a:ext uri="{FF2B5EF4-FFF2-40B4-BE49-F238E27FC236}">
                  <a16:creationId xmlns:a16="http://schemas.microsoft.com/office/drawing/2014/main" id="{DD9A748C-07E1-4011-B9DA-24796DE03C9A}"/>
                </a:ext>
              </a:extLst>
            </p:cNvPr>
            <p:cNvSpPr txBox="1"/>
            <p:nvPr/>
          </p:nvSpPr>
          <p:spPr>
            <a:xfrm>
              <a:off x="4741682" y="6001671"/>
              <a:ext cx="444804" cy="252655"/>
            </a:xfrm>
            <a:prstGeom prst="rect">
              <a:avLst/>
            </a:prstGeom>
          </p:spPr>
          <p:txBody>
            <a:bodyPr wrap="square" rtlCol="0">
              <a:spAutoFit/>
            </a:bodyPr>
            <a:lstStyle/>
            <a:p>
              <a:pPr algn="ctr"/>
              <a:r>
                <a:rPr lang="en-US" sz="1000" dirty="0">
                  <a:solidFill>
                    <a:srgbClr val="FF0000"/>
                  </a:solidFill>
                  <a:latin typeface="Calibri"/>
                </a:rPr>
                <a:t>Core</a:t>
              </a:r>
            </a:p>
          </p:txBody>
        </p:sp>
        <p:cxnSp>
          <p:nvCxnSpPr>
            <p:cNvPr id="33" name="Straight Arrow Connector 12">
              <a:extLst>
                <a:ext uri="{FF2B5EF4-FFF2-40B4-BE49-F238E27FC236}">
                  <a16:creationId xmlns:a16="http://schemas.microsoft.com/office/drawing/2014/main" id="{2B21A887-E601-444B-81AE-6780A0B75657}"/>
                </a:ext>
              </a:extLst>
            </p:cNvPr>
            <p:cNvCxnSpPr>
              <a:cxnSpLocks/>
            </p:cNvCxnSpPr>
            <p:nvPr/>
          </p:nvCxnSpPr>
          <p:spPr>
            <a:xfrm>
              <a:off x="7276130" y="631830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12">
              <a:extLst>
                <a:ext uri="{FF2B5EF4-FFF2-40B4-BE49-F238E27FC236}">
                  <a16:creationId xmlns:a16="http://schemas.microsoft.com/office/drawing/2014/main" id="{11F09751-30A5-4A66-9C95-DD2752DFD915}"/>
                </a:ext>
              </a:extLst>
            </p:cNvPr>
            <p:cNvCxnSpPr>
              <a:cxnSpLocks/>
            </p:cNvCxnSpPr>
            <p:nvPr/>
          </p:nvCxnSpPr>
          <p:spPr>
            <a:xfrm>
              <a:off x="8097492" y="6330668"/>
              <a:ext cx="3171" cy="36774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2439</Words>
  <Application>Microsoft Office PowerPoint</Application>
  <PresentationFormat>On-screen Show (4:3)</PresentationFormat>
  <Paragraphs>322</Paragraphs>
  <Slides>15</Slides>
  <Notes>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1" baseType="lpstr">
      <vt:lpstr>Arial</vt:lpstr>
      <vt:lpstr>Calibri</vt:lpstr>
      <vt:lpstr>Times New Roman</vt:lpstr>
      <vt:lpstr>Verdana</vt:lpstr>
      <vt:lpstr>Thème Office</vt:lpstr>
      <vt:lpstr>Graph</vt:lpstr>
      <vt:lpstr>Case Study 5: One commission, two sculptors, how many founders?  Technical study of three Renaissance statues from the monument of the heart of Duke Anne de Montmorency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david</dc:creator>
  <cp:lastModifiedBy>Bewer, Francesca</cp:lastModifiedBy>
  <cp:revision>292</cp:revision>
  <dcterms:created xsi:type="dcterms:W3CDTF">2017-03-06T21:23:42Z</dcterms:created>
  <dcterms:modified xsi:type="dcterms:W3CDTF">2019-08-22T10:33:18Z</dcterms:modified>
</cp:coreProperties>
</file>